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 id="2147483782" r:id="rId5"/>
  </p:sldMasterIdLst>
  <p:notesMasterIdLst>
    <p:notesMasterId r:id="rId21"/>
  </p:notesMasterIdLst>
  <p:handoutMasterIdLst>
    <p:handoutMasterId r:id="rId22"/>
  </p:handoutMasterIdLst>
  <p:sldIdLst>
    <p:sldId id="490" r:id="rId6"/>
    <p:sldId id="3202" r:id="rId7"/>
    <p:sldId id="3225" r:id="rId8"/>
    <p:sldId id="10833" r:id="rId9"/>
    <p:sldId id="495" r:id="rId10"/>
    <p:sldId id="3206" r:id="rId11"/>
    <p:sldId id="10831" r:id="rId12"/>
    <p:sldId id="10834" r:id="rId13"/>
    <p:sldId id="3322" r:id="rId14"/>
    <p:sldId id="10835" r:id="rId15"/>
    <p:sldId id="10836" r:id="rId16"/>
    <p:sldId id="10837" r:id="rId17"/>
    <p:sldId id="2030" r:id="rId18"/>
    <p:sldId id="455" r:id="rId19"/>
    <p:sldId id="456" r:id="rId20"/>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essner, Petra" initials="DP" lastIdx="2" clrIdx="0">
    <p:extLst>
      <p:ext uri="{19B8F6BF-5375-455C-9EA6-DF929625EA0E}">
        <p15:presenceInfo xmlns:p15="http://schemas.microsoft.com/office/powerpoint/2012/main" userId="S::petra.diessner@sap.com::26f129ef-59f7-40ab-a655-dc58c2be004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FFFF"/>
    <a:srgbClr val="FECE59"/>
    <a:srgbClr val="00195A"/>
    <a:srgbClr val="FF0000"/>
    <a:srgbClr val="0F46A7"/>
    <a:srgbClr val="970A82"/>
    <a:srgbClr val="FF3399"/>
    <a:srgbClr val="FEE3A1"/>
    <a:srgbClr val="FFF1D0"/>
    <a:srgbClr val="FFF8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4230EB-F908-1B44-9EC2-BBD9A6D149F8}" v="74" dt="2020-10-02T11:04:38.774"/>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229" autoAdjust="0"/>
    <p:restoredTop sz="95682" autoAdjust="0"/>
  </p:normalViewPr>
  <p:slideViewPr>
    <p:cSldViewPr snapToGrid="0" showGuides="1">
      <p:cViewPr varScale="1">
        <p:scale>
          <a:sx n="106" d="100"/>
          <a:sy n="106" d="100"/>
        </p:scale>
        <p:origin x="176" y="304"/>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mlescher, Sabine" userId="c93d4b06-4177-4510-9285-250e812dc791" providerId="ADAL" clId="{FA4230EB-F908-1B44-9EC2-BBD9A6D149F8}"/>
    <pc:docChg chg="delSld modSld">
      <pc:chgData name="Hamlescher, Sabine" userId="c93d4b06-4177-4510-9285-250e812dc791" providerId="ADAL" clId="{FA4230EB-F908-1B44-9EC2-BBD9A6D149F8}" dt="2020-10-02T11:04:48.941" v="2" actId="2696"/>
      <pc:docMkLst>
        <pc:docMk/>
      </pc:docMkLst>
      <pc:sldChg chg="addSp modSp del modAnim">
        <pc:chgData name="Hamlescher, Sabine" userId="c93d4b06-4177-4510-9285-250e812dc791" providerId="ADAL" clId="{FA4230EB-F908-1B44-9EC2-BBD9A6D149F8}" dt="2020-10-02T11:04:48.941" v="2" actId="2696"/>
        <pc:sldMkLst>
          <pc:docMk/>
          <pc:sldMk cId="676669002" sldId="10832"/>
        </pc:sldMkLst>
        <pc:picChg chg="add mod">
          <ac:chgData name="Hamlescher, Sabine" userId="c93d4b06-4177-4510-9285-250e812dc791" providerId="ADAL" clId="{FA4230EB-F908-1B44-9EC2-BBD9A6D149F8}" dt="2020-10-02T11:04:20" v="0"/>
          <ac:picMkLst>
            <pc:docMk/>
            <pc:sldMk cId="676669002" sldId="10832"/>
            <ac:picMk id="3" creationId="{E6767347-9E78-BF47-9EFC-733108965A5C}"/>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06715C-0430-4CEB-8D98-21198D3BC185}" type="doc">
      <dgm:prSet loTypeId="urn:microsoft.com/office/officeart/2005/8/layout/chevron1" loCatId="process" qsTypeId="urn:microsoft.com/office/officeart/2005/8/quickstyle/simple1" qsCatId="simple" csTypeId="urn:microsoft.com/office/officeart/2005/8/colors/accent3_3" csCatId="accent3" phldr="1"/>
      <dgm:spPr/>
    </dgm:pt>
    <dgm:pt modelId="{DC7088E8-E39A-4B45-88D3-245C6A5A3EC1}">
      <dgm:prSet phldrT="[Text]"/>
      <dgm:spPr/>
      <dgm:t>
        <a:bodyPr/>
        <a:lstStyle/>
        <a:p>
          <a:pPr rtl="0"/>
          <a:r>
            <a:rPr lang="en-US" dirty="0">
              <a:latin typeface="Arial"/>
            </a:rPr>
            <a:t>1. Shipper</a:t>
          </a:r>
          <a:r>
            <a:rPr lang="en-US" dirty="0"/>
            <a:t> Engagement</a:t>
          </a:r>
        </a:p>
      </dgm:t>
    </dgm:pt>
    <dgm:pt modelId="{8B140590-D9DA-4DF0-A402-40C725B94164}" type="parTrans" cxnId="{22CC63A2-FD2A-4AE8-A1BC-ED87C621C68D}">
      <dgm:prSet/>
      <dgm:spPr/>
      <dgm:t>
        <a:bodyPr/>
        <a:lstStyle/>
        <a:p>
          <a:endParaRPr lang="en-US"/>
        </a:p>
      </dgm:t>
    </dgm:pt>
    <dgm:pt modelId="{4B9F73BB-06E6-4DB9-8CC1-91E3EB08DDF4}" type="sibTrans" cxnId="{22CC63A2-FD2A-4AE8-A1BC-ED87C621C68D}">
      <dgm:prSet/>
      <dgm:spPr/>
      <dgm:t>
        <a:bodyPr/>
        <a:lstStyle/>
        <a:p>
          <a:endParaRPr lang="en-US"/>
        </a:p>
      </dgm:t>
    </dgm:pt>
    <dgm:pt modelId="{C65D3268-412D-45A0-9C5A-5BD6651B29E2}">
      <dgm:prSet phldrT="[Text]"/>
      <dgm:spPr/>
      <dgm:t>
        <a:bodyPr/>
        <a:lstStyle/>
        <a:p>
          <a:pPr rtl="0"/>
          <a:r>
            <a:rPr lang="en-US" dirty="0">
              <a:latin typeface="Arial"/>
            </a:rPr>
            <a:t>2. Carrier</a:t>
          </a:r>
          <a:r>
            <a:rPr lang="en-US" dirty="0"/>
            <a:t> Engagement</a:t>
          </a:r>
        </a:p>
      </dgm:t>
    </dgm:pt>
    <dgm:pt modelId="{9B8FF8DE-BE22-411C-8B5F-D1F376E11C9E}" type="parTrans" cxnId="{0C49E8D7-93ED-4530-BDBE-CD11B6E3DF56}">
      <dgm:prSet/>
      <dgm:spPr/>
      <dgm:t>
        <a:bodyPr/>
        <a:lstStyle/>
        <a:p>
          <a:endParaRPr lang="en-US"/>
        </a:p>
      </dgm:t>
    </dgm:pt>
    <dgm:pt modelId="{D9C30676-186D-4911-9D6F-AAA4EFCE793C}" type="sibTrans" cxnId="{0C49E8D7-93ED-4530-BDBE-CD11B6E3DF56}">
      <dgm:prSet/>
      <dgm:spPr/>
      <dgm:t>
        <a:bodyPr/>
        <a:lstStyle/>
        <a:p>
          <a:endParaRPr lang="en-US"/>
        </a:p>
      </dgm:t>
    </dgm:pt>
    <dgm:pt modelId="{987FFA26-81CC-40C9-902B-FC9DF014805A}">
      <dgm:prSet phldrT="[Text]"/>
      <dgm:spPr/>
      <dgm:t>
        <a:bodyPr/>
        <a:lstStyle/>
        <a:p>
          <a:pPr rtl="0"/>
          <a:r>
            <a:rPr lang="en-US" dirty="0">
              <a:latin typeface="Arial"/>
            </a:rPr>
            <a:t>3. </a:t>
          </a:r>
          <a:r>
            <a:rPr lang="en-US" dirty="0"/>
            <a:t>Sign up &amp; Provisioning</a:t>
          </a:r>
        </a:p>
      </dgm:t>
    </dgm:pt>
    <dgm:pt modelId="{2BAF825B-E4CE-42B7-ABF6-CCDA79AF61A0}" type="parTrans" cxnId="{A169E2B1-56B6-45A5-A40D-155013E0C9E4}">
      <dgm:prSet/>
      <dgm:spPr/>
      <dgm:t>
        <a:bodyPr/>
        <a:lstStyle/>
        <a:p>
          <a:endParaRPr lang="en-US"/>
        </a:p>
      </dgm:t>
    </dgm:pt>
    <dgm:pt modelId="{0EAFF2FD-781C-4D0E-BE3B-921A73E26606}" type="sibTrans" cxnId="{A169E2B1-56B6-45A5-A40D-155013E0C9E4}">
      <dgm:prSet/>
      <dgm:spPr/>
      <dgm:t>
        <a:bodyPr/>
        <a:lstStyle/>
        <a:p>
          <a:endParaRPr lang="en-US"/>
        </a:p>
      </dgm:t>
    </dgm:pt>
    <dgm:pt modelId="{05776400-32E3-451A-AFE0-AAB741953C80}">
      <dgm:prSet phldrT="[Text]"/>
      <dgm:spPr/>
      <dgm:t>
        <a:bodyPr/>
        <a:lstStyle/>
        <a:p>
          <a:pPr rtl="0"/>
          <a:r>
            <a:rPr lang="en-US" dirty="0">
              <a:latin typeface="Arial"/>
            </a:rPr>
            <a:t>5. API Integration*</a:t>
          </a:r>
          <a:endParaRPr lang="en-US" dirty="0"/>
        </a:p>
      </dgm:t>
    </dgm:pt>
    <dgm:pt modelId="{0999958A-320F-47D3-88B4-0AD2B3AC8C59}" type="parTrans" cxnId="{3373B593-7C47-4946-8317-1B066FCA4616}">
      <dgm:prSet/>
      <dgm:spPr/>
      <dgm:t>
        <a:bodyPr/>
        <a:lstStyle/>
        <a:p>
          <a:endParaRPr lang="en-US"/>
        </a:p>
      </dgm:t>
    </dgm:pt>
    <dgm:pt modelId="{FBB99E7A-0E44-4630-8318-4606E3066A40}" type="sibTrans" cxnId="{3373B593-7C47-4946-8317-1B066FCA4616}">
      <dgm:prSet/>
      <dgm:spPr/>
      <dgm:t>
        <a:bodyPr/>
        <a:lstStyle/>
        <a:p>
          <a:endParaRPr lang="en-US"/>
        </a:p>
      </dgm:t>
    </dgm:pt>
    <dgm:pt modelId="{BEC89871-91D5-48FA-A56F-B713A115DC87}">
      <dgm:prSet phldrT="[Text]"/>
      <dgm:spPr/>
      <dgm:t>
        <a:bodyPr/>
        <a:lstStyle/>
        <a:p>
          <a:pPr rtl="0"/>
          <a:r>
            <a:rPr lang="en-US" dirty="0">
              <a:latin typeface="Arial"/>
            </a:rPr>
            <a:t>4. Customer Connection &amp; Enablement</a:t>
          </a:r>
          <a:endParaRPr lang="en-US" dirty="0"/>
        </a:p>
      </dgm:t>
    </dgm:pt>
    <dgm:pt modelId="{6230086E-25D5-4D6D-9F37-9FD385FBD333}" type="sibTrans" cxnId="{FD007D9F-B522-40A4-B905-476F696FC06A}">
      <dgm:prSet/>
      <dgm:spPr/>
      <dgm:t>
        <a:bodyPr/>
        <a:lstStyle/>
        <a:p>
          <a:endParaRPr lang="en-US"/>
        </a:p>
      </dgm:t>
    </dgm:pt>
    <dgm:pt modelId="{03B6DB99-4C9A-4722-8261-347C769406F1}" type="parTrans" cxnId="{FD007D9F-B522-40A4-B905-476F696FC06A}">
      <dgm:prSet/>
      <dgm:spPr/>
      <dgm:t>
        <a:bodyPr/>
        <a:lstStyle/>
        <a:p>
          <a:endParaRPr lang="en-US"/>
        </a:p>
      </dgm:t>
    </dgm:pt>
    <dgm:pt modelId="{70D2AAD1-F28D-3849-9A06-2E51051356F6}">
      <dgm:prSet/>
      <dgm:spPr/>
      <dgm:t>
        <a:bodyPr/>
        <a:lstStyle/>
        <a:p>
          <a:r>
            <a:rPr lang="en-US" dirty="0"/>
            <a:t>6. </a:t>
          </a:r>
          <a:r>
            <a:rPr lang="en-US" dirty="0">
              <a:latin typeface="Arial"/>
            </a:rPr>
            <a:t>Ongoing</a:t>
          </a:r>
          <a:r>
            <a:rPr lang="en-US" dirty="0"/>
            <a:t> Support</a:t>
          </a:r>
        </a:p>
      </dgm:t>
    </dgm:pt>
    <dgm:pt modelId="{645B0897-ADC9-764D-96DB-CB04C2562A43}" type="parTrans" cxnId="{FECAFEA3-4C8B-8D43-817D-370351C4FE00}">
      <dgm:prSet/>
      <dgm:spPr/>
      <dgm:t>
        <a:bodyPr/>
        <a:lstStyle/>
        <a:p>
          <a:endParaRPr lang="en-US"/>
        </a:p>
      </dgm:t>
    </dgm:pt>
    <dgm:pt modelId="{1A43616B-6387-2141-821F-F214203486B9}" type="sibTrans" cxnId="{FECAFEA3-4C8B-8D43-817D-370351C4FE00}">
      <dgm:prSet/>
      <dgm:spPr/>
      <dgm:t>
        <a:bodyPr/>
        <a:lstStyle/>
        <a:p>
          <a:endParaRPr lang="en-US"/>
        </a:p>
      </dgm:t>
    </dgm:pt>
    <dgm:pt modelId="{F8726CD7-8766-4974-8EAF-3323DA59DA24}" type="pres">
      <dgm:prSet presAssocID="{AD06715C-0430-4CEB-8D98-21198D3BC185}" presName="Name0" presStyleCnt="0">
        <dgm:presLayoutVars>
          <dgm:dir/>
          <dgm:animLvl val="lvl"/>
          <dgm:resizeHandles val="exact"/>
        </dgm:presLayoutVars>
      </dgm:prSet>
      <dgm:spPr/>
    </dgm:pt>
    <dgm:pt modelId="{44C86900-4C5C-455D-A5FD-EC9CA6842808}" type="pres">
      <dgm:prSet presAssocID="{DC7088E8-E39A-4B45-88D3-245C6A5A3EC1}" presName="parTxOnly" presStyleLbl="node1" presStyleIdx="0" presStyleCnt="6">
        <dgm:presLayoutVars>
          <dgm:chMax val="0"/>
          <dgm:chPref val="0"/>
          <dgm:bulletEnabled val="1"/>
        </dgm:presLayoutVars>
      </dgm:prSet>
      <dgm:spPr/>
    </dgm:pt>
    <dgm:pt modelId="{0DFC6F44-CBF8-4FEF-A3EE-EB6B7AFDBFDB}" type="pres">
      <dgm:prSet presAssocID="{4B9F73BB-06E6-4DB9-8CC1-91E3EB08DDF4}" presName="parTxOnlySpace" presStyleCnt="0"/>
      <dgm:spPr/>
    </dgm:pt>
    <dgm:pt modelId="{3D1829AB-4FA3-4E51-81AB-142DA7F22E81}" type="pres">
      <dgm:prSet presAssocID="{C65D3268-412D-45A0-9C5A-5BD6651B29E2}" presName="parTxOnly" presStyleLbl="node1" presStyleIdx="1" presStyleCnt="6">
        <dgm:presLayoutVars>
          <dgm:chMax val="0"/>
          <dgm:chPref val="0"/>
          <dgm:bulletEnabled val="1"/>
        </dgm:presLayoutVars>
      </dgm:prSet>
      <dgm:spPr/>
    </dgm:pt>
    <dgm:pt modelId="{D940D83E-55AC-41D5-B956-91F3CCC15A25}" type="pres">
      <dgm:prSet presAssocID="{D9C30676-186D-4911-9D6F-AAA4EFCE793C}" presName="parTxOnlySpace" presStyleCnt="0"/>
      <dgm:spPr/>
    </dgm:pt>
    <dgm:pt modelId="{6532062F-9D8C-4D68-B7BA-67EA021F0178}" type="pres">
      <dgm:prSet presAssocID="{987FFA26-81CC-40C9-902B-FC9DF014805A}" presName="parTxOnly" presStyleLbl="node1" presStyleIdx="2" presStyleCnt="6">
        <dgm:presLayoutVars>
          <dgm:chMax val="0"/>
          <dgm:chPref val="0"/>
          <dgm:bulletEnabled val="1"/>
        </dgm:presLayoutVars>
      </dgm:prSet>
      <dgm:spPr/>
    </dgm:pt>
    <dgm:pt modelId="{399C772A-9DB1-4D90-A10A-748E35D90911}" type="pres">
      <dgm:prSet presAssocID="{0EAFF2FD-781C-4D0E-BE3B-921A73E26606}" presName="parTxOnlySpace" presStyleCnt="0"/>
      <dgm:spPr/>
    </dgm:pt>
    <dgm:pt modelId="{84C2AB42-1C89-4941-9666-9346C5E95521}" type="pres">
      <dgm:prSet presAssocID="{BEC89871-91D5-48FA-A56F-B713A115DC87}" presName="parTxOnly" presStyleLbl="node1" presStyleIdx="3" presStyleCnt="6">
        <dgm:presLayoutVars>
          <dgm:chMax val="0"/>
          <dgm:chPref val="0"/>
          <dgm:bulletEnabled val="1"/>
        </dgm:presLayoutVars>
      </dgm:prSet>
      <dgm:spPr/>
    </dgm:pt>
    <dgm:pt modelId="{83A38144-5751-4FE0-A839-198B1E0B011A}" type="pres">
      <dgm:prSet presAssocID="{6230086E-25D5-4D6D-9F37-9FD385FBD333}" presName="parTxOnlySpace" presStyleCnt="0"/>
      <dgm:spPr/>
    </dgm:pt>
    <dgm:pt modelId="{7E5C1E87-0D32-4AF2-8410-99163F379DBC}" type="pres">
      <dgm:prSet presAssocID="{05776400-32E3-451A-AFE0-AAB741953C80}" presName="parTxOnly" presStyleLbl="node1" presStyleIdx="4" presStyleCnt="6">
        <dgm:presLayoutVars>
          <dgm:chMax val="0"/>
          <dgm:chPref val="0"/>
          <dgm:bulletEnabled val="1"/>
        </dgm:presLayoutVars>
      </dgm:prSet>
      <dgm:spPr/>
    </dgm:pt>
    <dgm:pt modelId="{F1AD606B-CFB0-124B-AC97-3E958B5A6306}" type="pres">
      <dgm:prSet presAssocID="{FBB99E7A-0E44-4630-8318-4606E3066A40}" presName="parTxOnlySpace" presStyleCnt="0"/>
      <dgm:spPr/>
    </dgm:pt>
    <dgm:pt modelId="{B33E33CD-400D-D941-876B-B4524F270159}" type="pres">
      <dgm:prSet presAssocID="{70D2AAD1-F28D-3849-9A06-2E51051356F6}" presName="parTxOnly" presStyleLbl="node1" presStyleIdx="5" presStyleCnt="6">
        <dgm:presLayoutVars>
          <dgm:chMax val="0"/>
          <dgm:chPref val="0"/>
          <dgm:bulletEnabled val="1"/>
        </dgm:presLayoutVars>
      </dgm:prSet>
      <dgm:spPr/>
    </dgm:pt>
  </dgm:ptLst>
  <dgm:cxnLst>
    <dgm:cxn modelId="{F9A9283A-AFD2-4303-BF27-AB9A93938411}" type="presOf" srcId="{C65D3268-412D-45A0-9C5A-5BD6651B29E2}" destId="{3D1829AB-4FA3-4E51-81AB-142DA7F22E81}" srcOrd="0" destOrd="0" presId="urn:microsoft.com/office/officeart/2005/8/layout/chevron1"/>
    <dgm:cxn modelId="{F2ED603E-40AA-4341-B429-96E415335AB0}" type="presOf" srcId="{BEC89871-91D5-48FA-A56F-B713A115DC87}" destId="{84C2AB42-1C89-4941-9666-9346C5E95521}" srcOrd="0" destOrd="0" presId="urn:microsoft.com/office/officeart/2005/8/layout/chevron1"/>
    <dgm:cxn modelId="{DDD9DD40-A26B-4D4F-B54B-17E146E3E4F5}" type="presOf" srcId="{987FFA26-81CC-40C9-902B-FC9DF014805A}" destId="{6532062F-9D8C-4D68-B7BA-67EA021F0178}" srcOrd="0" destOrd="0" presId="urn:microsoft.com/office/officeart/2005/8/layout/chevron1"/>
    <dgm:cxn modelId="{6432AE63-04D9-4958-900C-9CD5E556C375}" type="presOf" srcId="{05776400-32E3-451A-AFE0-AAB741953C80}" destId="{7E5C1E87-0D32-4AF2-8410-99163F379DBC}" srcOrd="0" destOrd="0" presId="urn:microsoft.com/office/officeart/2005/8/layout/chevron1"/>
    <dgm:cxn modelId="{CA74CA84-BF2B-4B64-A3CF-494AA373BEB2}" type="presOf" srcId="{DC7088E8-E39A-4B45-88D3-245C6A5A3EC1}" destId="{44C86900-4C5C-455D-A5FD-EC9CA6842808}" srcOrd="0" destOrd="0" presId="urn:microsoft.com/office/officeart/2005/8/layout/chevron1"/>
    <dgm:cxn modelId="{3373B593-7C47-4946-8317-1B066FCA4616}" srcId="{AD06715C-0430-4CEB-8D98-21198D3BC185}" destId="{05776400-32E3-451A-AFE0-AAB741953C80}" srcOrd="4" destOrd="0" parTransId="{0999958A-320F-47D3-88B4-0AD2B3AC8C59}" sibTransId="{FBB99E7A-0E44-4630-8318-4606E3066A40}"/>
    <dgm:cxn modelId="{FD007D9F-B522-40A4-B905-476F696FC06A}" srcId="{AD06715C-0430-4CEB-8D98-21198D3BC185}" destId="{BEC89871-91D5-48FA-A56F-B713A115DC87}" srcOrd="3" destOrd="0" parTransId="{03B6DB99-4C9A-4722-8261-347C769406F1}" sibTransId="{6230086E-25D5-4D6D-9F37-9FD385FBD333}"/>
    <dgm:cxn modelId="{22CC63A2-FD2A-4AE8-A1BC-ED87C621C68D}" srcId="{AD06715C-0430-4CEB-8D98-21198D3BC185}" destId="{DC7088E8-E39A-4B45-88D3-245C6A5A3EC1}" srcOrd="0" destOrd="0" parTransId="{8B140590-D9DA-4DF0-A402-40C725B94164}" sibTransId="{4B9F73BB-06E6-4DB9-8CC1-91E3EB08DDF4}"/>
    <dgm:cxn modelId="{FECAFEA3-4C8B-8D43-817D-370351C4FE00}" srcId="{AD06715C-0430-4CEB-8D98-21198D3BC185}" destId="{70D2AAD1-F28D-3849-9A06-2E51051356F6}" srcOrd="5" destOrd="0" parTransId="{645B0897-ADC9-764D-96DB-CB04C2562A43}" sibTransId="{1A43616B-6387-2141-821F-F214203486B9}"/>
    <dgm:cxn modelId="{0D65DFA5-0D73-2249-8B42-6C6BA7893DEF}" type="presOf" srcId="{70D2AAD1-F28D-3849-9A06-2E51051356F6}" destId="{B33E33CD-400D-D941-876B-B4524F270159}" srcOrd="0" destOrd="0" presId="urn:microsoft.com/office/officeart/2005/8/layout/chevron1"/>
    <dgm:cxn modelId="{A169E2B1-56B6-45A5-A40D-155013E0C9E4}" srcId="{AD06715C-0430-4CEB-8D98-21198D3BC185}" destId="{987FFA26-81CC-40C9-902B-FC9DF014805A}" srcOrd="2" destOrd="0" parTransId="{2BAF825B-E4CE-42B7-ABF6-CCDA79AF61A0}" sibTransId="{0EAFF2FD-781C-4D0E-BE3B-921A73E26606}"/>
    <dgm:cxn modelId="{C96542CB-E3D4-41C5-B1F0-0D4DEAAAE7BC}" type="presOf" srcId="{AD06715C-0430-4CEB-8D98-21198D3BC185}" destId="{F8726CD7-8766-4974-8EAF-3323DA59DA24}" srcOrd="0" destOrd="0" presId="urn:microsoft.com/office/officeart/2005/8/layout/chevron1"/>
    <dgm:cxn modelId="{0C49E8D7-93ED-4530-BDBE-CD11B6E3DF56}" srcId="{AD06715C-0430-4CEB-8D98-21198D3BC185}" destId="{C65D3268-412D-45A0-9C5A-5BD6651B29E2}" srcOrd="1" destOrd="0" parTransId="{9B8FF8DE-BE22-411C-8B5F-D1F376E11C9E}" sibTransId="{D9C30676-186D-4911-9D6F-AAA4EFCE793C}"/>
    <dgm:cxn modelId="{6252B8E8-9C1A-48AE-933A-224A234D9D95}" type="presParOf" srcId="{F8726CD7-8766-4974-8EAF-3323DA59DA24}" destId="{44C86900-4C5C-455D-A5FD-EC9CA6842808}" srcOrd="0" destOrd="0" presId="urn:microsoft.com/office/officeart/2005/8/layout/chevron1"/>
    <dgm:cxn modelId="{A4DB8709-7308-4966-B765-59AEF955A193}" type="presParOf" srcId="{F8726CD7-8766-4974-8EAF-3323DA59DA24}" destId="{0DFC6F44-CBF8-4FEF-A3EE-EB6B7AFDBFDB}" srcOrd="1" destOrd="0" presId="urn:microsoft.com/office/officeart/2005/8/layout/chevron1"/>
    <dgm:cxn modelId="{AA29587F-10C1-4CA4-A4E6-20A3291F98D4}" type="presParOf" srcId="{F8726CD7-8766-4974-8EAF-3323DA59DA24}" destId="{3D1829AB-4FA3-4E51-81AB-142DA7F22E81}" srcOrd="2" destOrd="0" presId="urn:microsoft.com/office/officeart/2005/8/layout/chevron1"/>
    <dgm:cxn modelId="{AECA5776-601B-40F9-AD87-AD6EF00E8C50}" type="presParOf" srcId="{F8726CD7-8766-4974-8EAF-3323DA59DA24}" destId="{D940D83E-55AC-41D5-B956-91F3CCC15A25}" srcOrd="3" destOrd="0" presId="urn:microsoft.com/office/officeart/2005/8/layout/chevron1"/>
    <dgm:cxn modelId="{3007C4E3-9346-4552-8F77-0947D05FACF1}" type="presParOf" srcId="{F8726CD7-8766-4974-8EAF-3323DA59DA24}" destId="{6532062F-9D8C-4D68-B7BA-67EA021F0178}" srcOrd="4" destOrd="0" presId="urn:microsoft.com/office/officeart/2005/8/layout/chevron1"/>
    <dgm:cxn modelId="{7432BB10-C0E6-474D-A213-0B243E333A3E}" type="presParOf" srcId="{F8726CD7-8766-4974-8EAF-3323DA59DA24}" destId="{399C772A-9DB1-4D90-A10A-748E35D90911}" srcOrd="5" destOrd="0" presId="urn:microsoft.com/office/officeart/2005/8/layout/chevron1"/>
    <dgm:cxn modelId="{29AC79F7-1B5C-4290-8031-3540568AC7D3}" type="presParOf" srcId="{F8726CD7-8766-4974-8EAF-3323DA59DA24}" destId="{84C2AB42-1C89-4941-9666-9346C5E95521}" srcOrd="6" destOrd="0" presId="urn:microsoft.com/office/officeart/2005/8/layout/chevron1"/>
    <dgm:cxn modelId="{C3A61659-6F3F-42B3-8931-6C553051838C}" type="presParOf" srcId="{F8726CD7-8766-4974-8EAF-3323DA59DA24}" destId="{83A38144-5751-4FE0-A839-198B1E0B011A}" srcOrd="7" destOrd="0" presId="urn:microsoft.com/office/officeart/2005/8/layout/chevron1"/>
    <dgm:cxn modelId="{52656554-02F2-4628-B05B-2B52E9D6A38D}" type="presParOf" srcId="{F8726CD7-8766-4974-8EAF-3323DA59DA24}" destId="{7E5C1E87-0D32-4AF2-8410-99163F379DBC}" srcOrd="8" destOrd="0" presId="urn:microsoft.com/office/officeart/2005/8/layout/chevron1"/>
    <dgm:cxn modelId="{45615692-245E-6244-93F7-FEBB567BDCD3}" type="presParOf" srcId="{F8726CD7-8766-4974-8EAF-3323DA59DA24}" destId="{F1AD606B-CFB0-124B-AC97-3E958B5A6306}" srcOrd="9" destOrd="0" presId="urn:microsoft.com/office/officeart/2005/8/layout/chevron1"/>
    <dgm:cxn modelId="{D5AFBB7C-3040-D04C-BFA6-0F07502F5304}" type="presParOf" srcId="{F8726CD7-8766-4974-8EAF-3323DA59DA24}" destId="{B33E33CD-400D-D941-876B-B4524F270159}"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C86900-4C5C-455D-A5FD-EC9CA6842808}">
      <dsp:nvSpPr>
        <dsp:cNvPr id="0" name=""/>
        <dsp:cNvSpPr/>
      </dsp:nvSpPr>
      <dsp:spPr>
        <a:xfrm>
          <a:off x="5462" y="190094"/>
          <a:ext cx="2031917" cy="812766"/>
        </a:xfrm>
        <a:prstGeom prst="chevron">
          <a:avLst/>
        </a:prstGeom>
        <a:solidFill>
          <a:schemeClr val="accent3">
            <a:shade val="8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Arial"/>
            </a:rPr>
            <a:t>1. Shipper</a:t>
          </a:r>
          <a:r>
            <a:rPr lang="en-US" sz="1400" kern="1200" dirty="0"/>
            <a:t> Engagement</a:t>
          </a:r>
        </a:p>
      </dsp:txBody>
      <dsp:txXfrm>
        <a:off x="411845" y="190094"/>
        <a:ext cx="1219151" cy="812766"/>
      </dsp:txXfrm>
    </dsp:sp>
    <dsp:sp modelId="{3D1829AB-4FA3-4E51-81AB-142DA7F22E81}">
      <dsp:nvSpPr>
        <dsp:cNvPr id="0" name=""/>
        <dsp:cNvSpPr/>
      </dsp:nvSpPr>
      <dsp:spPr>
        <a:xfrm>
          <a:off x="1834187" y="190094"/>
          <a:ext cx="2031917" cy="812766"/>
        </a:xfrm>
        <a:prstGeom prst="chevron">
          <a:avLst/>
        </a:prstGeom>
        <a:solidFill>
          <a:schemeClr val="accent3">
            <a:shade val="80000"/>
            <a:hueOff val="135161"/>
            <a:satOff val="-8723"/>
            <a:lumOff val="7187"/>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Arial"/>
            </a:rPr>
            <a:t>2. Carrier</a:t>
          </a:r>
          <a:r>
            <a:rPr lang="en-US" sz="1400" kern="1200" dirty="0"/>
            <a:t> Engagement</a:t>
          </a:r>
        </a:p>
      </dsp:txBody>
      <dsp:txXfrm>
        <a:off x="2240570" y="190094"/>
        <a:ext cx="1219151" cy="812766"/>
      </dsp:txXfrm>
    </dsp:sp>
    <dsp:sp modelId="{6532062F-9D8C-4D68-B7BA-67EA021F0178}">
      <dsp:nvSpPr>
        <dsp:cNvPr id="0" name=""/>
        <dsp:cNvSpPr/>
      </dsp:nvSpPr>
      <dsp:spPr>
        <a:xfrm>
          <a:off x="3662913" y="190094"/>
          <a:ext cx="2031917" cy="812766"/>
        </a:xfrm>
        <a:prstGeom prst="chevron">
          <a:avLst/>
        </a:prstGeom>
        <a:solidFill>
          <a:schemeClr val="accent3">
            <a:shade val="80000"/>
            <a:hueOff val="270321"/>
            <a:satOff val="-17446"/>
            <a:lumOff val="14373"/>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Arial"/>
            </a:rPr>
            <a:t>3. </a:t>
          </a:r>
          <a:r>
            <a:rPr lang="en-US" sz="1400" kern="1200" dirty="0"/>
            <a:t>Sign up &amp; Provisioning</a:t>
          </a:r>
        </a:p>
      </dsp:txBody>
      <dsp:txXfrm>
        <a:off x="4069296" y="190094"/>
        <a:ext cx="1219151" cy="812766"/>
      </dsp:txXfrm>
    </dsp:sp>
    <dsp:sp modelId="{84C2AB42-1C89-4941-9666-9346C5E95521}">
      <dsp:nvSpPr>
        <dsp:cNvPr id="0" name=""/>
        <dsp:cNvSpPr/>
      </dsp:nvSpPr>
      <dsp:spPr>
        <a:xfrm>
          <a:off x="5491639" y="190094"/>
          <a:ext cx="2031917" cy="812766"/>
        </a:xfrm>
        <a:prstGeom prst="chevron">
          <a:avLst/>
        </a:prstGeom>
        <a:solidFill>
          <a:schemeClr val="accent3">
            <a:shade val="80000"/>
            <a:hueOff val="405482"/>
            <a:satOff val="-26169"/>
            <a:lumOff val="2156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Arial"/>
            </a:rPr>
            <a:t>4. Customer Connection &amp; Enablement</a:t>
          </a:r>
          <a:endParaRPr lang="en-US" sz="1400" kern="1200" dirty="0"/>
        </a:p>
      </dsp:txBody>
      <dsp:txXfrm>
        <a:off x="5898022" y="190094"/>
        <a:ext cx="1219151" cy="812766"/>
      </dsp:txXfrm>
    </dsp:sp>
    <dsp:sp modelId="{7E5C1E87-0D32-4AF2-8410-99163F379DBC}">
      <dsp:nvSpPr>
        <dsp:cNvPr id="0" name=""/>
        <dsp:cNvSpPr/>
      </dsp:nvSpPr>
      <dsp:spPr>
        <a:xfrm>
          <a:off x="7320364" y="190094"/>
          <a:ext cx="2031917" cy="812766"/>
        </a:xfrm>
        <a:prstGeom prst="chevron">
          <a:avLst/>
        </a:prstGeom>
        <a:solidFill>
          <a:schemeClr val="accent3">
            <a:shade val="80000"/>
            <a:hueOff val="540642"/>
            <a:satOff val="-34892"/>
            <a:lumOff val="28746"/>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Arial"/>
            </a:rPr>
            <a:t>5. API Integration*</a:t>
          </a:r>
          <a:endParaRPr lang="en-US" sz="1400" kern="1200" dirty="0"/>
        </a:p>
      </dsp:txBody>
      <dsp:txXfrm>
        <a:off x="7726747" y="190094"/>
        <a:ext cx="1219151" cy="812766"/>
      </dsp:txXfrm>
    </dsp:sp>
    <dsp:sp modelId="{B33E33CD-400D-D941-876B-B4524F270159}">
      <dsp:nvSpPr>
        <dsp:cNvPr id="0" name=""/>
        <dsp:cNvSpPr/>
      </dsp:nvSpPr>
      <dsp:spPr>
        <a:xfrm>
          <a:off x="9149090" y="190094"/>
          <a:ext cx="2031917" cy="812766"/>
        </a:xfrm>
        <a:prstGeom prst="chevron">
          <a:avLst/>
        </a:prstGeom>
        <a:solidFill>
          <a:schemeClr val="accent3">
            <a:shade val="80000"/>
            <a:hueOff val="675803"/>
            <a:satOff val="-43615"/>
            <a:lumOff val="35933"/>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6. </a:t>
          </a:r>
          <a:r>
            <a:rPr lang="en-US" sz="1400" kern="1200" dirty="0">
              <a:latin typeface="Arial"/>
            </a:rPr>
            <a:t>Ongoing</a:t>
          </a:r>
          <a:r>
            <a:rPr lang="en-US" sz="1400" kern="1200" dirty="0"/>
            <a:t> Support</a:t>
          </a:r>
        </a:p>
      </dsp:txBody>
      <dsp:txXfrm>
        <a:off x="9555473" y="190094"/>
        <a:ext cx="1219151" cy="81276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a:t>
            </a:fld>
            <a:endParaRPr lang="en-US" dirty="0"/>
          </a:p>
        </p:txBody>
      </p:sp>
    </p:spTree>
    <p:extLst>
      <p:ext uri="{BB962C8B-B14F-4D97-AF65-F5344CB8AC3E}">
        <p14:creationId xmlns:p14="http://schemas.microsoft.com/office/powerpoint/2010/main" val="33981512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15</a:t>
            </a:fld>
            <a:endParaRPr lang="en-US" dirty="0"/>
          </a:p>
        </p:txBody>
      </p:sp>
    </p:spTree>
    <p:extLst>
      <p:ext uri="{BB962C8B-B14F-4D97-AF65-F5344CB8AC3E}">
        <p14:creationId xmlns:p14="http://schemas.microsoft.com/office/powerpoint/2010/main" val="3907237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Onboard once - collaborate with many, anywhere and anytime. Break up siloed operations to manage freight more efficiently. Benefit from situational awareness and eased decision making through Track &amp; trace </a:t>
            </a:r>
          </a:p>
        </p:txBody>
      </p:sp>
      <p:sp>
        <p:nvSpPr>
          <p:cNvPr id="4" name="Slide Number Placeholder 3"/>
          <p:cNvSpPr>
            <a:spLocks noGrp="1"/>
          </p:cNvSpPr>
          <p:nvPr>
            <p:ph type="sldNum" sz="quarter" idx="10"/>
          </p:nvPr>
        </p:nvSpPr>
        <p:spPr/>
        <p:txBody>
          <a:bodyPr/>
          <a:lstStyle/>
          <a:p>
            <a:fld id="{7D8C2C35-2B8A-446E-BEC0-FD36716C29AC}" type="slidenum">
              <a:rPr lang="en-US" smtClean="0"/>
              <a:pPr/>
              <a:t>2</a:t>
            </a:fld>
            <a:endParaRPr lang="en-US" dirty="0"/>
          </a:p>
        </p:txBody>
      </p:sp>
    </p:spTree>
    <p:extLst>
      <p:ext uri="{BB962C8B-B14F-4D97-AF65-F5344CB8AC3E}">
        <p14:creationId xmlns:p14="http://schemas.microsoft.com/office/powerpoint/2010/main" val="201947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5:notes"/>
          <p:cNvSpPr txBox="1">
            <a:spLocks noGrp="1"/>
          </p:cNvSpPr>
          <p:nvPr>
            <p:ph type="body" idx="1"/>
          </p:nvPr>
        </p:nvSpPr>
        <p:spPr>
          <a:xfrm>
            <a:off x="549000" y="4120163"/>
            <a:ext cx="5760000" cy="456356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dirty="0"/>
          </a:p>
        </p:txBody>
      </p:sp>
      <p:sp>
        <p:nvSpPr>
          <p:cNvPr id="292" name="Google Shape;292;p5:notes"/>
          <p:cNvSpPr>
            <a:spLocks noGrp="1" noRot="1" noChangeAspect="1"/>
          </p:cNvSpPr>
          <p:nvPr>
            <p:ph type="sldImg" idx="2"/>
          </p:nvPr>
        </p:nvSpPr>
        <p:spPr>
          <a:xfrm>
            <a:off x="549275" y="614363"/>
            <a:ext cx="5759450" cy="32400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4829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43238" y="477838"/>
            <a:ext cx="4500562" cy="25304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en-US" smtClean="0"/>
              <a:pPr/>
              <a:t>5</a:t>
            </a:fld>
            <a:endParaRPr lang="en-US"/>
          </a:p>
        </p:txBody>
      </p:sp>
    </p:spTree>
    <p:extLst>
      <p:ext uri="{BB962C8B-B14F-4D97-AF65-F5344CB8AC3E}">
        <p14:creationId xmlns:p14="http://schemas.microsoft.com/office/powerpoint/2010/main" val="1295115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solidFill>
                <a:schemeClr val="tx1"/>
              </a:solidFill>
            </a:endParaRPr>
          </a:p>
        </p:txBody>
      </p:sp>
      <p:sp>
        <p:nvSpPr>
          <p:cNvPr id="4" name="Foliennummernplatzhalter 3"/>
          <p:cNvSpPr>
            <a:spLocks noGrp="1"/>
          </p:cNvSpPr>
          <p:nvPr>
            <p:ph type="sldNum" sz="quarter" idx="10"/>
          </p:nvPr>
        </p:nvSpPr>
        <p:spPr/>
        <p:txBody>
          <a:bodyPr/>
          <a:lstStyle/>
          <a:p>
            <a:fld id="{7D8C2C35-2B8A-446E-BEC0-FD36716C29AC}" type="slidenum">
              <a:rPr lang="en-US" smtClean="0"/>
              <a:pPr/>
              <a:t>6</a:t>
            </a:fld>
            <a:endParaRPr lang="en-US"/>
          </a:p>
        </p:txBody>
      </p:sp>
    </p:spTree>
    <p:extLst>
      <p:ext uri="{BB962C8B-B14F-4D97-AF65-F5344CB8AC3E}">
        <p14:creationId xmlns:p14="http://schemas.microsoft.com/office/powerpoint/2010/main" val="238135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a:extLst>
              <a:ext uri="{FF2B5EF4-FFF2-40B4-BE49-F238E27FC236}">
                <a16:creationId xmlns:a16="http://schemas.microsoft.com/office/drawing/2014/main" id="{353D68A6-E32E-4D30-BDBD-96CC2D13324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6" name="Notes Placeholder 2">
            <a:extLst>
              <a:ext uri="{FF2B5EF4-FFF2-40B4-BE49-F238E27FC236}">
                <a16:creationId xmlns:a16="http://schemas.microsoft.com/office/drawing/2014/main" id="{CBAF83AF-695D-4C8D-A7DA-AEFAC2D0129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de-DE" altLang="de-DE"/>
          </a:p>
        </p:txBody>
      </p:sp>
      <p:sp>
        <p:nvSpPr>
          <p:cNvPr id="52227" name="Slide Number Placeholder 3">
            <a:extLst>
              <a:ext uri="{FF2B5EF4-FFF2-40B4-BE49-F238E27FC236}">
                <a16:creationId xmlns:a16="http://schemas.microsoft.com/office/drawing/2014/main" id="{F0DC3EAF-5D33-403C-9004-8BDAE047DC2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100">
                <a:solidFill>
                  <a:schemeClr val="tx1"/>
                </a:solidFill>
                <a:latin typeface="Arial" panose="020B0604020202020204" pitchFamily="34" charset="0"/>
              </a:defRPr>
            </a:lvl1pPr>
            <a:lvl2pPr marL="742950" indent="-285750">
              <a:buClr>
                <a:srgbClr val="FDB913"/>
              </a:buClr>
              <a:buSzPct val="100000"/>
              <a:buFont typeface="wingdings" panose="05000000000000000000" pitchFamily="2" charset="2"/>
              <a:buChar char=""/>
              <a:defRPr sz="2100">
                <a:solidFill>
                  <a:schemeClr val="tx1"/>
                </a:solidFill>
                <a:latin typeface="Arial" panose="020B0604020202020204" pitchFamily="34" charset="0"/>
              </a:defRPr>
            </a:lvl2pPr>
            <a:lvl3pPr marL="1143000" indent="-228600">
              <a:buClr>
                <a:srgbClr val="666666"/>
              </a:buClr>
              <a:buSzPct val="80000"/>
              <a:buFont typeface="wingdings" panose="05000000000000000000" pitchFamily="2" charset="2"/>
              <a:buChar char="n"/>
              <a:defRPr sz="1700">
                <a:solidFill>
                  <a:schemeClr val="tx1"/>
                </a:solidFill>
                <a:latin typeface="Arial" panose="020B0604020202020204" pitchFamily="34" charset="0"/>
              </a:defRPr>
            </a:lvl3pPr>
            <a:lvl4pPr marL="1600200" indent="-228600">
              <a:buClr>
                <a:srgbClr val="666666"/>
              </a:buClr>
              <a:buSzPct val="80000"/>
              <a:buFont typeface="Arial" panose="020B0604020202020204" pitchFamily="34" charset="0"/>
              <a:buChar char=""/>
              <a:defRPr sz="1400">
                <a:solidFill>
                  <a:schemeClr val="tx1"/>
                </a:solidFill>
                <a:latin typeface="Arial" panose="020B0604020202020204" pitchFamily="34" charset="0"/>
              </a:defRPr>
            </a:lvl4pPr>
            <a:lvl5pPr marL="2057400" indent="-228600">
              <a:buClr>
                <a:srgbClr val="666666"/>
              </a:buClr>
              <a:buSzPct val="80000"/>
              <a:buFont typeface="Arial" panose="020B0604020202020204" pitchFamily="34" charset="0"/>
              <a:buChar char=""/>
              <a:defRPr sz="1200">
                <a:solidFill>
                  <a:schemeClr val="tx1"/>
                </a:solidFill>
                <a:latin typeface="Arial" panose="020B0604020202020204" pitchFamily="34" charset="0"/>
              </a:defRPr>
            </a:lvl5pPr>
            <a:lvl6pPr marL="2514600" indent="-228600" defTabSz="1087438" fontAlgn="base">
              <a:spcBef>
                <a:spcPct val="0"/>
              </a:spcBef>
              <a:spcAft>
                <a:spcPct val="0"/>
              </a:spcAft>
              <a:buClr>
                <a:srgbClr val="666666"/>
              </a:buClr>
              <a:buSzPct val="80000"/>
              <a:buFont typeface="Arial" panose="020B0604020202020204" pitchFamily="34" charset="0"/>
              <a:buChar char=""/>
              <a:defRPr sz="1200">
                <a:solidFill>
                  <a:schemeClr val="tx1"/>
                </a:solidFill>
                <a:latin typeface="Arial" panose="020B0604020202020204" pitchFamily="34" charset="0"/>
              </a:defRPr>
            </a:lvl6pPr>
            <a:lvl7pPr marL="2971800" indent="-228600" defTabSz="1087438" fontAlgn="base">
              <a:spcBef>
                <a:spcPct val="0"/>
              </a:spcBef>
              <a:spcAft>
                <a:spcPct val="0"/>
              </a:spcAft>
              <a:buClr>
                <a:srgbClr val="666666"/>
              </a:buClr>
              <a:buSzPct val="80000"/>
              <a:buFont typeface="Arial" panose="020B0604020202020204" pitchFamily="34" charset="0"/>
              <a:buChar char=""/>
              <a:defRPr sz="1200">
                <a:solidFill>
                  <a:schemeClr val="tx1"/>
                </a:solidFill>
                <a:latin typeface="Arial" panose="020B0604020202020204" pitchFamily="34" charset="0"/>
              </a:defRPr>
            </a:lvl7pPr>
            <a:lvl8pPr marL="3429000" indent="-228600" defTabSz="1087438" fontAlgn="base">
              <a:spcBef>
                <a:spcPct val="0"/>
              </a:spcBef>
              <a:spcAft>
                <a:spcPct val="0"/>
              </a:spcAft>
              <a:buClr>
                <a:srgbClr val="666666"/>
              </a:buClr>
              <a:buSzPct val="80000"/>
              <a:buFont typeface="Arial" panose="020B0604020202020204" pitchFamily="34" charset="0"/>
              <a:buChar char=""/>
              <a:defRPr sz="1200">
                <a:solidFill>
                  <a:schemeClr val="tx1"/>
                </a:solidFill>
                <a:latin typeface="Arial" panose="020B0604020202020204" pitchFamily="34" charset="0"/>
              </a:defRPr>
            </a:lvl8pPr>
            <a:lvl9pPr marL="3886200" indent="-228600" defTabSz="1087438" fontAlgn="base">
              <a:spcBef>
                <a:spcPct val="0"/>
              </a:spcBef>
              <a:spcAft>
                <a:spcPct val="0"/>
              </a:spcAft>
              <a:buClr>
                <a:srgbClr val="666666"/>
              </a:buClr>
              <a:buSzPct val="80000"/>
              <a:buFont typeface="Arial" panose="020B0604020202020204" pitchFamily="34" charset="0"/>
              <a:buChar char=""/>
              <a:defRPr sz="1200">
                <a:solidFill>
                  <a:schemeClr val="tx1"/>
                </a:solidFill>
                <a:latin typeface="Arial" panose="020B0604020202020204" pitchFamily="34" charset="0"/>
              </a:defRPr>
            </a:lvl9pPr>
          </a:lstStyle>
          <a:p>
            <a:pPr defTabSz="1087438" fontAlgn="base">
              <a:spcBef>
                <a:spcPct val="0"/>
              </a:spcBef>
              <a:spcAft>
                <a:spcPct val="0"/>
              </a:spcAft>
            </a:pPr>
            <a:fld id="{F8B20BA1-ED91-4B19-B898-F28E60F6C897}" type="slidenum">
              <a:rPr lang="de-DE" altLang="de-DE" sz="800">
                <a:solidFill>
                  <a:srgbClr val="000000"/>
                </a:solidFill>
              </a:rPr>
              <a:pPr defTabSz="1087438" fontAlgn="base">
                <a:spcBef>
                  <a:spcPct val="0"/>
                </a:spcBef>
                <a:spcAft>
                  <a:spcPct val="0"/>
                </a:spcAft>
              </a:pPr>
              <a:t>7</a:t>
            </a:fld>
            <a:endParaRPr lang="de-DE" altLang="de-DE" sz="800">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en-US" smtClean="0"/>
              <a:pPr/>
              <a:t>11</a:t>
            </a:fld>
            <a:endParaRPr lang="en-US" dirty="0"/>
          </a:p>
        </p:txBody>
      </p:sp>
    </p:spTree>
    <p:extLst>
      <p:ext uri="{BB962C8B-B14F-4D97-AF65-F5344CB8AC3E}">
        <p14:creationId xmlns:p14="http://schemas.microsoft.com/office/powerpoint/2010/main" val="1823056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en-US" smtClean="0"/>
              <a:pPr/>
              <a:t>13</a:t>
            </a:fld>
            <a:endParaRPr lang="en-US" dirty="0"/>
          </a:p>
        </p:txBody>
      </p:sp>
    </p:spTree>
    <p:extLst>
      <p:ext uri="{BB962C8B-B14F-4D97-AF65-F5344CB8AC3E}">
        <p14:creationId xmlns:p14="http://schemas.microsoft.com/office/powerpoint/2010/main" val="554304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14</a:t>
            </a:fld>
            <a:endParaRPr lang="en-US" dirty="0"/>
          </a:p>
        </p:txBody>
      </p:sp>
    </p:spTree>
    <p:extLst>
      <p:ext uri="{BB962C8B-B14F-4D97-AF65-F5344CB8AC3E}">
        <p14:creationId xmlns:p14="http://schemas.microsoft.com/office/powerpoint/2010/main" val="36755524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2020</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5174" cy="3430006"/>
          </a:xfrm>
          <a:noFill/>
        </p:spPr>
        <p:txBody>
          <a:bodyPr tIns="504000"/>
          <a:lstStyle>
            <a:lvl1pPr algn="ctr">
              <a:defRPr sz="1600">
                <a:solidFill>
                  <a:schemeClr val="tx1"/>
                </a:solidFill>
              </a:defRPr>
            </a:lvl1pPr>
          </a:lstStyle>
          <a:p>
            <a:r>
              <a:rPr lang="en-US" dirty="0"/>
              <a:t>Click to insert title image or illustration</a:t>
            </a:r>
          </a:p>
        </p:txBody>
      </p:sp>
    </p:spTree>
    <p:extLst>
      <p:ext uri="{BB962C8B-B14F-4D97-AF65-F5344CB8AC3E}">
        <p14:creationId xmlns:p14="http://schemas.microsoft.com/office/powerpoint/2010/main" val="245271761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6" name="Speaker"/>
          <p:cNvSpPr>
            <a:spLocks noGrp="1"/>
          </p:cNvSpPr>
          <p:nvPr userDrawn="1">
            <p:ph type="subTitle" idx="1" hasCustomPrompt="1"/>
          </p:nvPr>
        </p:nvSpPr>
        <p:spPr bwMode="black">
          <a:xfrm>
            <a:off x="287999" y="4268503"/>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2020</a:t>
            </a:r>
          </a:p>
        </p:txBody>
      </p:sp>
      <p:sp>
        <p:nvSpPr>
          <p:cNvPr id="4" name="Title 3"/>
          <p:cNvSpPr>
            <a:spLocks noGrp="1"/>
          </p:cNvSpPr>
          <p:nvPr>
            <p:ph type="title" hasCustomPrompt="1"/>
          </p:nvPr>
        </p:nvSpPr>
        <p:spPr>
          <a:xfrm>
            <a:off x="288000" y="2706317"/>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10" name="SAP Logo" descr="SAP Logo" title="SAP Logo">
            <a:extLst>
              <a:ext uri="{FF2B5EF4-FFF2-40B4-BE49-F238E27FC236}">
                <a16:creationId xmlns:a16="http://schemas.microsoft.com/office/drawing/2014/main" id="{251CD224-43D4-4D54-87EA-DD5933D2114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949255" y="6217668"/>
            <a:ext cx="1963635" cy="360000"/>
          </a:xfrm>
          <a:prstGeom prst="rect">
            <a:avLst/>
          </a:prstGeom>
        </p:spPr>
      </p:pic>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7" orient="horz" pos="41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725565" y="5994000"/>
            <a:ext cx="1963635"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spTree>
    <p:extLst>
      <p:ext uri="{BB962C8B-B14F-4D97-AF65-F5344CB8AC3E}">
        <p14:creationId xmlns:p14="http://schemas.microsoft.com/office/powerpoint/2010/main" val="78109031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2020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3"/>
              </a:rPr>
              <a:t>www.sap.com/copyright</a:t>
            </a:r>
            <a:r>
              <a:rPr lang="en-US" sz="800" kern="1200" dirty="0">
                <a:solidFill>
                  <a:schemeClr val="tx1"/>
                </a:solidFill>
                <a:latin typeface="Arial"/>
                <a:ea typeface="Arial Unicode MS" panose="020B0604020202020204" pitchFamily="34" charset="-128"/>
                <a:cs typeface="+mn-cs"/>
              </a:rPr>
              <a:t> for additional trademark information and notices.</a:t>
            </a:r>
          </a:p>
        </p:txBody>
      </p:sp>
      <p:sp>
        <p:nvSpPr>
          <p:cNvPr id="44"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8" name="Linkedin icon with link">
            <a:hlinkClick r:id="rId5"/>
          </p:cNvPr>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273814" y="1749959"/>
            <a:ext cx="361809" cy="361809"/>
          </a:xfrm>
          <a:prstGeom prst="rect">
            <a:avLst/>
          </a:prstGeom>
        </p:spPr>
      </p:pic>
      <p:pic>
        <p:nvPicPr>
          <p:cNvPr id="20" name="YouTube icon with link">
            <a:hlinkClick r:id="rId7"/>
          </p:cNvPr>
          <p:cNvPicPr>
            <a:picLocks noChangeAspect="1"/>
          </p:cNvPicPr>
          <p:nvPr userDrawn="1"/>
        </p:nvPicPr>
        <p:blipFill>
          <a:blip r:embed="rId8" cstate="hqprint">
            <a:extLst>
              <a:ext uri="{28A0092B-C50C-407E-A947-70E740481C1C}">
                <a14:useLocalDpi xmlns:a14="http://schemas.microsoft.com/office/drawing/2010/main"/>
              </a:ext>
            </a:extLst>
          </a:blip>
          <a:stretch>
            <a:fillRect/>
          </a:stretch>
        </p:blipFill>
        <p:spPr>
          <a:xfrm>
            <a:off x="1683278" y="1749063"/>
            <a:ext cx="363600" cy="363600"/>
          </a:xfrm>
          <a:prstGeom prst="rect">
            <a:avLst/>
          </a:prstGeom>
        </p:spPr>
      </p:pic>
      <p:pic>
        <p:nvPicPr>
          <p:cNvPr id="21" name="Twitter icon with link">
            <a:hlinkClick r:id="rId9" tooltip="https://twitter.com/sap"/>
          </p:cNvPr>
          <p:cNvPicPr>
            <a:picLocks noChangeAspect="1"/>
          </p:cNvPicPr>
          <p:nvPr userDrawn="1"/>
        </p:nvPicPr>
        <p:blipFill>
          <a:blip r:embed="rId10" cstate="hqprint">
            <a:extLst>
              <a:ext uri="{28A0092B-C50C-407E-A947-70E740481C1C}">
                <a14:useLocalDpi xmlns:a14="http://schemas.microsoft.com/office/drawing/2010/main"/>
              </a:ext>
            </a:extLst>
          </a:blip>
          <a:stretch>
            <a:fillRect/>
          </a:stretch>
        </p:blipFill>
        <p:spPr>
          <a:xfrm>
            <a:off x="1094533" y="1749959"/>
            <a:ext cx="361809" cy="361809"/>
          </a:xfrm>
          <a:prstGeom prst="rect">
            <a:avLst/>
          </a:prstGeom>
        </p:spPr>
      </p:pic>
      <p:pic>
        <p:nvPicPr>
          <p:cNvPr id="22" name="Facebook icon with link">
            <a:hlinkClick r:id="rId11"/>
          </p:cNvPr>
          <p:cNvPicPr>
            <a:picLocks noChangeAspect="1"/>
          </p:cNvPicPr>
          <p:nvPr userDrawn="1"/>
        </p:nvPicPr>
        <p:blipFill>
          <a:blip r:embed="rId12" cstate="hqprint">
            <a:extLst>
              <a:ext uri="{28A0092B-C50C-407E-A947-70E740481C1C}">
                <a14:useLocalDpi xmlns:a14="http://schemas.microsoft.com/office/drawing/2010/main"/>
              </a:ext>
            </a:extLst>
          </a:blip>
          <a:stretch>
            <a:fillRect/>
          </a:stretch>
        </p:blipFill>
        <p:spPr>
          <a:xfrm>
            <a:off x="503997" y="1749063"/>
            <a:ext cx="363600" cy="363600"/>
          </a:xfrm>
          <a:prstGeom prst="rect">
            <a:avLst/>
          </a:prstGeom>
        </p:spPr>
      </p:pic>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451925193"/>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11" name="Copyright information">
            <a:hlinkClick r:id="rId2"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www.sap.com/germany</a:t>
            </a:r>
            <a:r>
              <a:rPr lang="en-US" sz="1100" b="1" kern="1200" dirty="0">
                <a:solidFill>
                  <a:schemeClr val="tx1"/>
                </a:solidFill>
                <a:latin typeface="Arial"/>
                <a:ea typeface="Arial Unicode MS" panose="020B0604020202020204" pitchFamily="34" charset="-128"/>
                <a:cs typeface="+mn-cs"/>
              </a:rPr>
              <a:t>/contactsap</a:t>
            </a:r>
          </a:p>
        </p:txBody>
      </p:sp>
      <p:pic>
        <p:nvPicPr>
          <p:cNvPr id="17" name="SAP Logo" descr="SAP Logo" title="SAP Logo"/>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9725565" y="5994000"/>
            <a:ext cx="1963635" cy="360000"/>
          </a:xfrm>
          <a:prstGeom prst="rect">
            <a:avLst/>
          </a:prstGeom>
        </p:spPr>
      </p:pic>
      <p:sp>
        <p:nvSpPr>
          <p:cNvPr id="32"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2020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4"/>
              </a:rPr>
              <a:t>www.sap.com/corporate/de/legal/copyright.html</a:t>
            </a:r>
            <a:r>
              <a:rPr lang="de-DE" sz="800" kern="1200" noProof="0" dirty="0">
                <a:solidFill>
                  <a:schemeClr val="tx1"/>
                </a:solidFill>
                <a:effectLst/>
                <a:latin typeface="Arial"/>
                <a:ea typeface="+mn-ea"/>
                <a:cs typeface="+mn-cs"/>
              </a:rPr>
              <a:t>.</a:t>
            </a:r>
          </a:p>
        </p:txBody>
      </p:sp>
      <p:pic>
        <p:nvPicPr>
          <p:cNvPr id="26" name="Linkedin icon with link">
            <a:hlinkClick r:id="rId5"/>
          </p:cNvPr>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273814" y="1749959"/>
            <a:ext cx="361809" cy="361809"/>
          </a:xfrm>
          <a:prstGeom prst="rect">
            <a:avLst/>
          </a:prstGeom>
        </p:spPr>
      </p:pic>
      <p:pic>
        <p:nvPicPr>
          <p:cNvPr id="27" name="YouTube icon with link">
            <a:hlinkClick r:id="rId7"/>
          </p:cNvPr>
          <p:cNvPicPr>
            <a:picLocks noChangeAspect="1"/>
          </p:cNvPicPr>
          <p:nvPr userDrawn="1"/>
        </p:nvPicPr>
        <p:blipFill>
          <a:blip r:embed="rId8" cstate="hqprint">
            <a:extLst>
              <a:ext uri="{28A0092B-C50C-407E-A947-70E740481C1C}">
                <a14:useLocalDpi xmlns:a14="http://schemas.microsoft.com/office/drawing/2010/main"/>
              </a:ext>
            </a:extLst>
          </a:blip>
          <a:stretch>
            <a:fillRect/>
          </a:stretch>
        </p:blipFill>
        <p:spPr>
          <a:xfrm>
            <a:off x="1683278" y="1749063"/>
            <a:ext cx="363600" cy="363600"/>
          </a:xfrm>
          <a:prstGeom prst="rect">
            <a:avLst/>
          </a:prstGeom>
        </p:spPr>
      </p:pic>
      <p:pic>
        <p:nvPicPr>
          <p:cNvPr id="28" name="Twitter icon with link">
            <a:hlinkClick r:id="rId9" tooltip="https://twitter.com/sap"/>
          </p:cNvPr>
          <p:cNvPicPr>
            <a:picLocks noChangeAspect="1"/>
          </p:cNvPicPr>
          <p:nvPr userDrawn="1"/>
        </p:nvPicPr>
        <p:blipFill>
          <a:blip r:embed="rId10" cstate="hqprint">
            <a:extLst>
              <a:ext uri="{28A0092B-C50C-407E-A947-70E740481C1C}">
                <a14:useLocalDpi xmlns:a14="http://schemas.microsoft.com/office/drawing/2010/main"/>
              </a:ext>
            </a:extLst>
          </a:blip>
          <a:stretch>
            <a:fillRect/>
          </a:stretch>
        </p:blipFill>
        <p:spPr>
          <a:xfrm>
            <a:off x="1094533" y="1749959"/>
            <a:ext cx="361809" cy="361809"/>
          </a:xfrm>
          <a:prstGeom prst="rect">
            <a:avLst/>
          </a:prstGeom>
        </p:spPr>
      </p:pic>
      <p:pic>
        <p:nvPicPr>
          <p:cNvPr id="29" name="Facebook icon with link">
            <a:hlinkClick r:id="rId11"/>
          </p:cNvPr>
          <p:cNvPicPr>
            <a:picLocks noChangeAspect="1"/>
          </p:cNvPicPr>
          <p:nvPr userDrawn="1"/>
        </p:nvPicPr>
        <p:blipFill>
          <a:blip r:embed="rId12" cstate="hqprint">
            <a:extLst>
              <a:ext uri="{28A0092B-C50C-407E-A947-70E740481C1C}">
                <a14:useLocalDpi xmlns:a14="http://schemas.microsoft.com/office/drawing/2010/main"/>
              </a:ext>
            </a:extLst>
          </a:blip>
          <a:stretch>
            <a:fillRect/>
          </a:stretch>
        </p:blipFill>
        <p:spPr>
          <a:xfrm>
            <a:off x="503997" y="1749063"/>
            <a:ext cx="363600" cy="363600"/>
          </a:xfrm>
          <a:prstGeom prst="rect">
            <a:avLst/>
          </a:prstGeom>
        </p:spPr>
      </p:pic>
      <p:sp>
        <p:nvSpPr>
          <p:cNvPr id="20"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Cover with Illustration">
    <p:bg>
      <p:bgRef idx="1001">
        <a:schemeClr val="bg1"/>
      </p:bgRef>
    </p:bg>
    <p:spTree>
      <p:nvGrpSpPr>
        <p:cNvPr id="1" name=""/>
        <p:cNvGrpSpPr/>
        <p:nvPr/>
      </p:nvGrpSpPr>
      <p:grpSpPr>
        <a:xfrm>
          <a:off x="0" y="0"/>
          <a:ext cx="0" cy="0"/>
          <a:chOff x="0" y="0"/>
          <a:chExt cx="0" cy="0"/>
        </a:xfrm>
      </p:grpSpPr>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19" name="Speaker"/>
          <p:cNvSpPr>
            <a:spLocks noGrp="1"/>
          </p:cNvSpPr>
          <p:nvPr userDrawn="1">
            <p:ph type="subTitle" idx="1" hasCustomPrompt="1"/>
          </p:nvPr>
        </p:nvSpPr>
        <p:spPr bwMode="black">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2"/>
          <p:cNvSpPr>
            <a:spLocks noGrp="1"/>
          </p:cNvSpPr>
          <p:nvPr>
            <p:ph type="title" hasCustomPrompt="1"/>
          </p:nvPr>
        </p:nvSpPr>
        <p:spPr>
          <a:xfrm>
            <a:off x="288000" y="4024430"/>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en-US" sz="3600" kern="0" dirty="0">
              <a:ea typeface="Arial Unicode MS" pitchFamily="34" charset="-128"/>
              <a:cs typeface="Arial Unicode MS" pitchFamily="34" charset="-128"/>
            </a:endParaRPr>
          </a:p>
        </p:txBody>
      </p:sp>
      <p:sp>
        <p:nvSpPr>
          <p:cNvPr id="5" name="Title image (illustration scene art)"/>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pic>
        <p:nvPicPr>
          <p:cNvPr id="7" name="SAP Logo" descr="SAP Logo" title="SAP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214672435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181">
          <p15:clr>
            <a:srgbClr val="FBAE40"/>
          </p15:clr>
        </p15:guide>
        <p15:guide id="3" orient="horz" pos="4145">
          <p15:clr>
            <a:srgbClr val="FBAE40"/>
          </p15:clr>
        </p15:guide>
        <p15:guide id="4" orient="horz" pos="2534">
          <p15:clr>
            <a:srgbClr val="FBAE40"/>
          </p15:clr>
        </p15:guide>
        <p15:guide id="5" orient="horz" pos="3164">
          <p15:clr>
            <a:srgbClr val="FBAE40"/>
          </p15:clr>
        </p15:guide>
        <p15:guide id="6" orient="horz" pos="3233">
          <p15:clr>
            <a:srgbClr val="FBAE40"/>
          </p15:clr>
        </p15:guide>
        <p15:guide id="7" orient="horz" pos="3505">
          <p15:clr>
            <a:srgbClr val="FBAE40"/>
          </p15:clr>
        </p15:guide>
        <p15:guide id="8" pos="7049">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PhAnim="0" userDrawn="1">
  <p:cSld name="Section02">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19105358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113713247"/>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Text - blue">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6523654"/>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 blu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366177160"/>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2020</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9" name="SAP Logo" descr="SAP Logo" title="SAP Logo">
            <a:extLst>
              <a:ext uri="{FF2B5EF4-FFF2-40B4-BE49-F238E27FC236}">
                <a16:creationId xmlns:a16="http://schemas.microsoft.com/office/drawing/2014/main" id="{6E13D478-79B9-4DF0-A964-50C2206E25E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949255" y="6217668"/>
            <a:ext cx="1963635" cy="360000"/>
          </a:xfrm>
          <a:prstGeom prst="rect">
            <a:avLst/>
          </a:prstGeom>
        </p:spPr>
      </p:pic>
    </p:spTree>
    <p:extLst>
      <p:ext uri="{BB962C8B-B14F-4D97-AF65-F5344CB8AC3E}">
        <p14:creationId xmlns:p14="http://schemas.microsoft.com/office/powerpoint/2010/main" val="304804629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2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2020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5" r:id="rId3"/>
    <p:sldLayoutId id="2147483741" r:id="rId4"/>
    <p:sldLayoutId id="2147483765" r:id="rId5"/>
    <p:sldLayoutId id="2147483767" r:id="rId6"/>
    <p:sldLayoutId id="2147483743" r:id="rId7"/>
    <p:sldLayoutId id="2147483774" r:id="rId8"/>
    <p:sldLayoutId id="2147483745" r:id="rId9"/>
    <p:sldLayoutId id="2147483760" r:id="rId10"/>
    <p:sldLayoutId id="2147483768" r:id="rId11"/>
    <p:sldLayoutId id="2147483769" r:id="rId12"/>
    <p:sldLayoutId id="2147483770" r:id="rId13"/>
    <p:sldLayoutId id="2147483744" r:id="rId14"/>
    <p:sldLayoutId id="2147483757" r:id="rId15"/>
    <p:sldLayoutId id="2147483748" r:id="rId16"/>
    <p:sldLayoutId id="2147483771" r:id="rId17"/>
    <p:sldLayoutId id="2147483763" r:id="rId18"/>
    <p:sldLayoutId id="2147483751" r:id="rId19"/>
    <p:sldLayoutId id="2147483756" r:id="rId20"/>
    <p:sldLayoutId id="2147483740" r:id="rId21"/>
    <p:sldLayoutId id="2147483754" r:id="rId22"/>
    <p:sldLayoutId id="2147483755" r:id="rId23"/>
    <p:sldLayoutId id="2147483799" r:id="rId24"/>
    <p:sldLayoutId id="2147483800" r:id="rId25"/>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195A"/>
        </a:solidFill>
        <a:effectLst/>
      </p:bgPr>
    </p:bg>
    <p:spTree>
      <p:nvGrpSpPr>
        <p:cNvPr id="1" name=""/>
        <p:cNvGrpSpPr/>
        <p:nvPr/>
      </p:nvGrpSpPr>
      <p:grpSpPr>
        <a:xfrm>
          <a:off x="0" y="0"/>
          <a:ext cx="0" cy="0"/>
          <a:chOff x="0" y="0"/>
          <a:chExt cx="0" cy="0"/>
        </a:xfrm>
      </p:grpSpPr>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
        <p:nvSpPr>
          <p:cNvPr id="13" name="Slide number">
            <a:extLst>
              <a:ext uri="{FF2B5EF4-FFF2-40B4-BE49-F238E27FC236}">
                <a16:creationId xmlns:a16="http://schemas.microsoft.com/office/drawing/2014/main" id="{6F6D7778-F272-4F12-ADD2-8AE6FF10DDDC}"/>
              </a:ext>
            </a:extLst>
          </p:cNvP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4" name="Classification">
            <a:extLst>
              <a:ext uri="{FF2B5EF4-FFF2-40B4-BE49-F238E27FC236}">
                <a16:creationId xmlns:a16="http://schemas.microsoft.com/office/drawing/2014/main" id="{4950D02E-DEA7-4F24-8212-FEEF73ED9421}"/>
              </a:ext>
            </a:extLst>
          </p:cNvPr>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5" name="Copyright">
            <a:extLst>
              <a:ext uri="{FF2B5EF4-FFF2-40B4-BE49-F238E27FC236}">
                <a16:creationId xmlns:a16="http://schemas.microsoft.com/office/drawing/2014/main" id="{A507F817-5D47-4500-8930-FF4D058FA111}"/>
              </a:ext>
            </a:extLst>
          </p:cNvPr>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2020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2031361106"/>
      </p:ext>
    </p:extLst>
  </p:cSld>
  <p:clrMap bg1="dk1" tx1="lt1" bg2="dk2" tx2="lt2" accent1="accent1" accent2="accent2" accent3="accent3" accent4="accent4" accent5="accent5" accent6="accent6" hlink="hlink" folHlink="folHlink"/>
  <p:sldLayoutIdLst>
    <p:sldLayoutId id="2147483789" r:id="rId1"/>
    <p:sldLayoutId id="2147483791" r:id="rId2"/>
    <p:sldLayoutId id="2147483798" r:id="rId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AP-samples/logistics-business-network-integration" TargetMode="External"/><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71.png"/><Relationship Id="rId5" Type="http://schemas.openxmlformats.org/officeDocument/2006/relationships/hyperlink" Target="https://help.sap.com/viewer/p/SAP_LOGISTICS_BUSINESS_NETWORK" TargetMode="External"/><Relationship Id="rId4" Type="http://schemas.openxmlformats.org/officeDocument/2006/relationships/hyperlink" Target="https://www.sapstore.com/solutions/46400/SAP-Logistics-Business-Network"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13" Type="http://schemas.microsoft.com/office/2007/relationships/hdphoto" Target="../media/hdphoto1.wdp"/><Relationship Id="rId18" Type="http://schemas.openxmlformats.org/officeDocument/2006/relationships/image" Target="../media/image22.jpeg"/><Relationship Id="rId3" Type="http://schemas.openxmlformats.org/officeDocument/2006/relationships/image" Target="../media/image8.png"/><Relationship Id="rId7" Type="http://schemas.openxmlformats.org/officeDocument/2006/relationships/image" Target="../media/image12.jpeg"/><Relationship Id="rId12" Type="http://schemas.openxmlformats.org/officeDocument/2006/relationships/image" Target="../media/image17.png"/><Relationship Id="rId17" Type="http://schemas.openxmlformats.org/officeDocument/2006/relationships/image" Target="../media/image21.png"/><Relationship Id="rId2" Type="http://schemas.openxmlformats.org/officeDocument/2006/relationships/notesSlide" Target="../notesSlides/notesSlide2.xml"/><Relationship Id="rId16"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19.jpeg"/><Relationship Id="rId10" Type="http://schemas.openxmlformats.org/officeDocument/2006/relationships/image" Target="../media/image15.png"/><Relationship Id="rId19" Type="http://schemas.openxmlformats.org/officeDocument/2006/relationships/image" Target="../media/image23.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8.png"/></Relationships>
</file>

<file path=ppt/slides/_rels/slide3.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jpeg"/><Relationship Id="rId18" Type="http://schemas.openxmlformats.org/officeDocument/2006/relationships/image" Target="../media/image39.svg"/><Relationship Id="rId3" Type="http://schemas.openxmlformats.org/officeDocument/2006/relationships/image" Target="../media/image24.jpeg"/><Relationship Id="rId21" Type="http://schemas.openxmlformats.org/officeDocument/2006/relationships/image" Target="../media/image42.png"/><Relationship Id="rId7" Type="http://schemas.openxmlformats.org/officeDocument/2006/relationships/image" Target="../media/image28.jpeg"/><Relationship Id="rId12" Type="http://schemas.openxmlformats.org/officeDocument/2006/relationships/image" Target="../media/image33.jpeg"/><Relationship Id="rId17" Type="http://schemas.openxmlformats.org/officeDocument/2006/relationships/image" Target="../media/image38.png"/><Relationship Id="rId2" Type="http://schemas.openxmlformats.org/officeDocument/2006/relationships/notesSlide" Target="../notesSlides/notesSlide3.xml"/><Relationship Id="rId16" Type="http://schemas.openxmlformats.org/officeDocument/2006/relationships/image" Target="../media/image37.png"/><Relationship Id="rId20" Type="http://schemas.openxmlformats.org/officeDocument/2006/relationships/image" Target="../media/image41.jpg"/><Relationship Id="rId1" Type="http://schemas.openxmlformats.org/officeDocument/2006/relationships/slideLayout" Target="../slideLayouts/slideLayout20.xml"/><Relationship Id="rId6" Type="http://schemas.openxmlformats.org/officeDocument/2006/relationships/image" Target="../media/image27.jpeg"/><Relationship Id="rId11" Type="http://schemas.openxmlformats.org/officeDocument/2006/relationships/image" Target="../media/image32.jpeg"/><Relationship Id="rId5" Type="http://schemas.openxmlformats.org/officeDocument/2006/relationships/image" Target="../media/image26.jpeg"/><Relationship Id="rId15" Type="http://schemas.openxmlformats.org/officeDocument/2006/relationships/image" Target="../media/image36.png"/><Relationship Id="rId10" Type="http://schemas.openxmlformats.org/officeDocument/2006/relationships/image" Target="../media/image31.jpeg"/><Relationship Id="rId19" Type="http://schemas.openxmlformats.org/officeDocument/2006/relationships/image" Target="../media/image40.png"/><Relationship Id="rId4" Type="http://schemas.openxmlformats.org/officeDocument/2006/relationships/image" Target="../media/image25.png"/><Relationship Id="rId9" Type="http://schemas.openxmlformats.org/officeDocument/2006/relationships/image" Target="../media/image30.jpeg"/><Relationship Id="rId14"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slide" Target="slide3.xm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6.png"/><Relationship Id="rId3" Type="http://schemas.openxmlformats.org/officeDocument/2006/relationships/image" Target="../media/image47.jpeg"/><Relationship Id="rId7" Type="http://schemas.openxmlformats.org/officeDocument/2006/relationships/image" Target="../media/image51.jpeg"/><Relationship Id="rId12"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0.jpeg"/><Relationship Id="rId11" Type="http://schemas.openxmlformats.org/officeDocument/2006/relationships/image" Target="../media/image54.png"/><Relationship Id="rId5" Type="http://schemas.openxmlformats.org/officeDocument/2006/relationships/image" Target="../media/image49.jpeg"/><Relationship Id="rId10" Type="http://schemas.openxmlformats.org/officeDocument/2006/relationships/image" Target="../media/image53.png"/><Relationship Id="rId4" Type="http://schemas.openxmlformats.org/officeDocument/2006/relationships/image" Target="../media/image48.jpeg"/><Relationship Id="rId9" Type="http://schemas.microsoft.com/office/2007/relationships/hdphoto" Target="../media/hdphoto2.wdp"/><Relationship Id="rId14" Type="http://schemas.openxmlformats.org/officeDocument/2006/relationships/image" Target="../media/image57.png"/></Relationships>
</file>

<file path=ppt/slides/_rels/slide7.xml.rels><?xml version="1.0" encoding="UTF-8" standalone="yes"?>
<Relationships xmlns="http://schemas.openxmlformats.org/package/2006/relationships"><Relationship Id="rId8" Type="http://schemas.openxmlformats.org/officeDocument/2006/relationships/image" Target="../media/image63.jpeg"/><Relationship Id="rId13" Type="http://schemas.openxmlformats.org/officeDocument/2006/relationships/image" Target="../media/image68.png"/><Relationship Id="rId3" Type="http://schemas.openxmlformats.org/officeDocument/2006/relationships/image" Target="../media/image58.jpe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tags" Target="../tags/tag2.xml"/><Relationship Id="rId7" Type="http://schemas.openxmlformats.org/officeDocument/2006/relationships/diagramData" Target="../diagrams/data1.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69.emf"/><Relationship Id="rId11" Type="http://schemas.microsoft.com/office/2007/relationships/diagramDrawing" Target="../diagrams/drawing1.xml"/><Relationship Id="rId5" Type="http://schemas.openxmlformats.org/officeDocument/2006/relationships/oleObject" Target="../embeddings/oleObject1.bin"/><Relationship Id="rId10" Type="http://schemas.openxmlformats.org/officeDocument/2006/relationships/diagramColors" Target="../diagrams/colors1.xml"/><Relationship Id="rId4" Type="http://schemas.openxmlformats.org/officeDocument/2006/relationships/slideLayout" Target="../slideLayouts/slideLayout25.xml"/><Relationship Id="rId9"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FFE3D53-13BB-48B5-B054-C056E907219D}"/>
              </a:ext>
            </a:extLst>
          </p:cNvPr>
          <p:cNvSpPr>
            <a:spLocks noGrp="1"/>
          </p:cNvSpPr>
          <p:nvPr>
            <p:ph type="subTitle" idx="1"/>
          </p:nvPr>
        </p:nvSpPr>
        <p:spPr/>
        <p:txBody>
          <a:bodyPr/>
          <a:lstStyle/>
          <a:p>
            <a:r>
              <a:rPr lang="en-US" dirty="0">
                <a:solidFill>
                  <a:srgbClr val="000000"/>
                </a:solidFill>
              </a:rPr>
              <a:t>Product Management, SAP SE</a:t>
            </a:r>
          </a:p>
          <a:p>
            <a:r>
              <a:rPr lang="en-US" dirty="0">
                <a:solidFill>
                  <a:srgbClr val="000000"/>
                </a:solidFill>
              </a:rPr>
              <a:t>October 2020</a:t>
            </a:r>
          </a:p>
          <a:p>
            <a:endParaRPr lang="en-US" dirty="0"/>
          </a:p>
        </p:txBody>
      </p:sp>
      <p:sp>
        <p:nvSpPr>
          <p:cNvPr id="5" name="Title 4">
            <a:extLst>
              <a:ext uri="{FF2B5EF4-FFF2-40B4-BE49-F238E27FC236}">
                <a16:creationId xmlns:a16="http://schemas.microsoft.com/office/drawing/2014/main" id="{F154A99F-A64F-45B5-A1EC-BE1D3783F980}"/>
              </a:ext>
            </a:extLst>
          </p:cNvPr>
          <p:cNvSpPr>
            <a:spLocks noGrp="1"/>
          </p:cNvSpPr>
          <p:nvPr>
            <p:ph type="title"/>
          </p:nvPr>
        </p:nvSpPr>
        <p:spPr>
          <a:xfrm>
            <a:off x="288000" y="4024430"/>
            <a:ext cx="11148350" cy="997196"/>
          </a:xfrm>
        </p:spPr>
        <p:txBody>
          <a:bodyPr/>
          <a:lstStyle/>
          <a:p>
            <a:r>
              <a:rPr lang="en-US" dirty="0">
                <a:solidFill>
                  <a:schemeClr val="accent1"/>
                </a:solidFill>
              </a:rPr>
              <a:t>SAP Logistics Business Network</a:t>
            </a:r>
            <a:br>
              <a:rPr lang="en-US" sz="2800" dirty="0">
                <a:solidFill>
                  <a:schemeClr val="accent1"/>
                </a:solidFill>
              </a:rPr>
            </a:br>
            <a:r>
              <a:rPr lang="en-US" sz="2800" dirty="0"/>
              <a:t>An Introduction for API enabled Carriers</a:t>
            </a:r>
            <a:endParaRPr lang="en-US" dirty="0"/>
          </a:p>
        </p:txBody>
      </p:sp>
      <p:pic>
        <p:nvPicPr>
          <p:cNvPr id="8" name="Illustration" descr="Example of an illustration" title="Illustration for title slide">
            <a:extLst>
              <a:ext uri="{FF2B5EF4-FFF2-40B4-BE49-F238E27FC236}">
                <a16:creationId xmlns:a16="http://schemas.microsoft.com/office/drawing/2014/main" id="{32A45521-9EEA-4E06-BAC2-D3F79C8058CE}"/>
              </a:ext>
            </a:extLst>
          </p:cNvPr>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bwMode="gray">
          <a:xfrm>
            <a:off x="1" y="8382"/>
            <a:ext cx="12195175" cy="3430006"/>
          </a:xfrm>
          <a:prstGeom prst="rect">
            <a:avLst/>
          </a:prstGeom>
          <a:noFill/>
        </p:spPr>
      </p:pic>
    </p:spTree>
    <p:extLst>
      <p:ext uri="{BB962C8B-B14F-4D97-AF65-F5344CB8AC3E}">
        <p14:creationId xmlns:p14="http://schemas.microsoft.com/office/powerpoint/2010/main" val="21749857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723E0-47DD-7144-AD44-1779267B8600}"/>
              </a:ext>
            </a:extLst>
          </p:cNvPr>
          <p:cNvSpPr>
            <a:spLocks noGrp="1"/>
          </p:cNvSpPr>
          <p:nvPr>
            <p:ph type="ctrTitle"/>
          </p:nvPr>
        </p:nvSpPr>
        <p:spPr/>
        <p:txBody>
          <a:bodyPr/>
          <a:lstStyle/>
          <a:p>
            <a:r>
              <a:rPr lang="en-DE" dirty="0"/>
              <a:t>Are there costs involved?</a:t>
            </a:r>
            <a:br>
              <a:rPr lang="en-DE" dirty="0"/>
            </a:br>
            <a:endParaRPr lang="en-DE" dirty="0">
              <a:solidFill>
                <a:schemeClr val="accent1"/>
              </a:solidFill>
            </a:endParaRPr>
          </a:p>
        </p:txBody>
      </p:sp>
    </p:spTree>
    <p:extLst>
      <p:ext uri="{BB962C8B-B14F-4D97-AF65-F5344CB8AC3E}">
        <p14:creationId xmlns:p14="http://schemas.microsoft.com/office/powerpoint/2010/main" val="898978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48BFA5-2296-4C89-A981-B3A6D11B51B4}"/>
              </a:ext>
            </a:extLst>
          </p:cNvPr>
          <p:cNvSpPr>
            <a:spLocks noGrp="1"/>
          </p:cNvSpPr>
          <p:nvPr>
            <p:ph type="body" sz="quarter" idx="11"/>
          </p:nvPr>
        </p:nvSpPr>
        <p:spPr>
          <a:xfrm>
            <a:off x="504001" y="1218948"/>
            <a:ext cx="4757812" cy="4716000"/>
          </a:xfrm>
        </p:spPr>
        <p:txBody>
          <a:bodyPr>
            <a:normAutofit fontScale="85000" lnSpcReduction="10000"/>
          </a:bodyPr>
          <a:lstStyle/>
          <a:p>
            <a:r>
              <a:rPr lang="en-US" dirty="0"/>
              <a:t>As a carrier (or freight forwarder in a “carrier”-like role), signing-up to SAP Logistics Business Network for </a:t>
            </a:r>
            <a:r>
              <a:rPr lang="en-US" u="sng" dirty="0"/>
              <a:t>receiving</a:t>
            </a:r>
            <a:r>
              <a:rPr lang="en-US" dirty="0"/>
              <a:t> your customers transport orders for confirmation, event reporting, invoice submission and booking slots is </a:t>
            </a:r>
            <a:r>
              <a:rPr lang="en-US" dirty="0">
                <a:solidFill>
                  <a:schemeClr val="accent1"/>
                </a:solidFill>
              </a:rPr>
              <a:t>free of charge*</a:t>
            </a:r>
            <a:r>
              <a:rPr lang="en-US" dirty="0"/>
              <a:t>!</a:t>
            </a:r>
          </a:p>
          <a:p>
            <a:r>
              <a:rPr lang="en-US" dirty="0"/>
              <a:t>If you are a carrier or freight forwarder and would like to use SAP Logistics Business Network not only to receive transport orders from your own customers (in a “carrier”-like role), but want to leverage the network also to collaborate on your own planned transport orders with your own carrier network (more in a “shipper”-like role) by integrating with your own SAP Transportation Management back-end, please reach out to your local SAP Account Team to request an offer for a separate </a:t>
            </a:r>
            <a:r>
              <a:rPr lang="en-US" i="1" dirty="0"/>
              <a:t>SAP Logistics Business Network, freight collaboration option</a:t>
            </a:r>
            <a:r>
              <a:rPr lang="en-US" dirty="0"/>
              <a:t> license (license costs apply).</a:t>
            </a:r>
          </a:p>
          <a:p>
            <a:endParaRPr lang="en-US" dirty="0"/>
          </a:p>
        </p:txBody>
      </p:sp>
      <p:sp>
        <p:nvSpPr>
          <p:cNvPr id="2" name="Title 1">
            <a:extLst>
              <a:ext uri="{FF2B5EF4-FFF2-40B4-BE49-F238E27FC236}">
                <a16:creationId xmlns:a16="http://schemas.microsoft.com/office/drawing/2014/main" id="{D0E74423-2484-4D2D-BFD7-A897398B0DBD}"/>
              </a:ext>
            </a:extLst>
          </p:cNvPr>
          <p:cNvSpPr>
            <a:spLocks noGrp="1"/>
          </p:cNvSpPr>
          <p:nvPr>
            <p:ph type="title"/>
          </p:nvPr>
        </p:nvSpPr>
        <p:spPr/>
        <p:txBody>
          <a:bodyPr/>
          <a:lstStyle/>
          <a:p>
            <a:r>
              <a:rPr lang="en-US" dirty="0"/>
              <a:t>Basic Membership</a:t>
            </a:r>
          </a:p>
        </p:txBody>
      </p:sp>
      <p:pic>
        <p:nvPicPr>
          <p:cNvPr id="4" name="Picture 3">
            <a:extLst>
              <a:ext uri="{FF2B5EF4-FFF2-40B4-BE49-F238E27FC236}">
                <a16:creationId xmlns:a16="http://schemas.microsoft.com/office/drawing/2014/main" id="{E56885BA-18EA-E945-B6F2-911ECACF044A}"/>
              </a:ext>
            </a:extLst>
          </p:cNvPr>
          <p:cNvPicPr>
            <a:picLocks noChangeAspect="1"/>
          </p:cNvPicPr>
          <p:nvPr/>
        </p:nvPicPr>
        <p:blipFill>
          <a:blip r:embed="rId3"/>
          <a:stretch>
            <a:fillRect/>
          </a:stretch>
        </p:blipFill>
        <p:spPr>
          <a:xfrm>
            <a:off x="5559390" y="0"/>
            <a:ext cx="6635785" cy="6858000"/>
          </a:xfrm>
          <a:prstGeom prst="rect">
            <a:avLst/>
          </a:prstGeom>
        </p:spPr>
      </p:pic>
      <p:sp>
        <p:nvSpPr>
          <p:cNvPr id="7" name="TextBox 6">
            <a:extLst>
              <a:ext uri="{FF2B5EF4-FFF2-40B4-BE49-F238E27FC236}">
                <a16:creationId xmlns:a16="http://schemas.microsoft.com/office/drawing/2014/main" id="{595C5445-062F-6241-B1DB-F6A4B39E3B26}"/>
              </a:ext>
            </a:extLst>
          </p:cNvPr>
          <p:cNvSpPr txBox="1"/>
          <p:nvPr/>
        </p:nvSpPr>
        <p:spPr>
          <a:xfrm>
            <a:off x="5325981" y="6625469"/>
            <a:ext cx="6801852" cy="160310"/>
          </a:xfrm>
          <a:prstGeom prst="rect">
            <a:avLst/>
          </a:prstGeom>
          <a:noFill/>
          <a:ln>
            <a:noFill/>
          </a:ln>
        </p:spPr>
        <p:txBody>
          <a:bodyPr wrap="square" lIns="18000" tIns="18000" rIns="3600" bIns="3600" rtlCol="0">
            <a:spAutoFit/>
          </a:bodyPr>
          <a:lstStyle/>
          <a:p>
            <a:pPr algn="r" fontAlgn="base">
              <a:spcBef>
                <a:spcPct val="50000"/>
              </a:spcBef>
              <a:spcAft>
                <a:spcPct val="0"/>
              </a:spcAft>
              <a:buClr>
                <a:srgbClr val="F0AB00"/>
              </a:buClr>
              <a:buSzPct val="80000"/>
            </a:pPr>
            <a:r>
              <a:rPr lang="en-US" sz="900" i="1" kern="0" dirty="0">
                <a:solidFill>
                  <a:schemeClr val="bg1"/>
                </a:solidFill>
                <a:ea typeface="Arial Unicode MS" pitchFamily="34" charset="-128"/>
                <a:cs typeface="Arial Unicode MS" pitchFamily="34" charset="-128"/>
              </a:rPr>
              <a:t> * referring to the scope highlighted in the previous slides</a:t>
            </a:r>
          </a:p>
        </p:txBody>
      </p:sp>
    </p:spTree>
    <p:extLst>
      <p:ext uri="{BB962C8B-B14F-4D97-AF65-F5344CB8AC3E}">
        <p14:creationId xmlns:p14="http://schemas.microsoft.com/office/powerpoint/2010/main" val="85128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723E0-47DD-7144-AD44-1779267B8600}"/>
              </a:ext>
            </a:extLst>
          </p:cNvPr>
          <p:cNvSpPr>
            <a:spLocks noGrp="1"/>
          </p:cNvSpPr>
          <p:nvPr>
            <p:ph type="ctrTitle"/>
          </p:nvPr>
        </p:nvSpPr>
        <p:spPr/>
        <p:txBody>
          <a:bodyPr/>
          <a:lstStyle/>
          <a:p>
            <a:r>
              <a:rPr lang="en-DE" dirty="0"/>
              <a:t>Further Information</a:t>
            </a:r>
            <a:endParaRPr lang="en-DE" dirty="0">
              <a:solidFill>
                <a:schemeClr val="accent1"/>
              </a:solidFill>
            </a:endParaRPr>
          </a:p>
        </p:txBody>
      </p:sp>
    </p:spTree>
    <p:extLst>
      <p:ext uri="{BB962C8B-B14F-4D97-AF65-F5344CB8AC3E}">
        <p14:creationId xmlns:p14="http://schemas.microsoft.com/office/powerpoint/2010/main" val="983803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48BFA5-2296-4C89-A981-B3A6D11B51B4}"/>
              </a:ext>
            </a:extLst>
          </p:cNvPr>
          <p:cNvSpPr>
            <a:spLocks noGrp="1"/>
          </p:cNvSpPr>
          <p:nvPr>
            <p:ph type="body" sz="quarter" idx="11"/>
          </p:nvPr>
        </p:nvSpPr>
        <p:spPr/>
        <p:txBody>
          <a:bodyPr/>
          <a:lstStyle/>
          <a:p>
            <a:pPr marL="342900" indent="-342900">
              <a:buFont typeface="Wingdings" panose="05000000000000000000" pitchFamily="2" charset="2"/>
              <a:buChar char="§"/>
            </a:pPr>
            <a:r>
              <a:rPr lang="en-US" dirty="0">
                <a:hlinkClick r:id="rId3"/>
              </a:rPr>
              <a:t>API Self-Service</a:t>
            </a:r>
          </a:p>
          <a:p>
            <a:pPr marL="342900" indent="-342900">
              <a:buFont typeface="Wingdings" panose="05000000000000000000" pitchFamily="2" charset="2"/>
              <a:buChar char="§"/>
            </a:pPr>
            <a:r>
              <a:rPr lang="en-US" dirty="0">
                <a:hlinkClick r:id="rId3"/>
              </a:rPr>
              <a:t>SAP.COM</a:t>
            </a:r>
            <a:endParaRPr lang="en-US" dirty="0"/>
          </a:p>
          <a:p>
            <a:pPr marL="342900" indent="-342900">
              <a:buFont typeface="Wingdings" panose="05000000000000000000" pitchFamily="2" charset="2"/>
              <a:buChar char="§"/>
            </a:pPr>
            <a:r>
              <a:rPr lang="en-US" dirty="0">
                <a:hlinkClick r:id="rId4"/>
              </a:rPr>
              <a:t>SAP Store</a:t>
            </a:r>
            <a:endParaRPr lang="en-US" dirty="0"/>
          </a:p>
          <a:p>
            <a:pPr marL="342900" indent="-342900">
              <a:buFont typeface="Wingdings" panose="05000000000000000000" pitchFamily="2" charset="2"/>
              <a:buChar char="§"/>
            </a:pPr>
            <a:r>
              <a:rPr lang="en-US" dirty="0">
                <a:hlinkClick r:id="rId5"/>
              </a:rPr>
              <a:t>Help Portal</a:t>
            </a:r>
            <a:endParaRPr lang="en-US" dirty="0"/>
          </a:p>
        </p:txBody>
      </p:sp>
      <p:sp>
        <p:nvSpPr>
          <p:cNvPr id="2" name="Title 1">
            <a:extLst>
              <a:ext uri="{FF2B5EF4-FFF2-40B4-BE49-F238E27FC236}">
                <a16:creationId xmlns:a16="http://schemas.microsoft.com/office/drawing/2014/main" id="{D0E74423-2484-4D2D-BFD7-A897398B0DBD}"/>
              </a:ext>
            </a:extLst>
          </p:cNvPr>
          <p:cNvSpPr>
            <a:spLocks noGrp="1"/>
          </p:cNvSpPr>
          <p:nvPr>
            <p:ph type="title"/>
          </p:nvPr>
        </p:nvSpPr>
        <p:spPr/>
        <p:txBody>
          <a:bodyPr/>
          <a:lstStyle/>
          <a:p>
            <a:r>
              <a:rPr lang="en-US" dirty="0"/>
              <a:t>Where to find more information</a:t>
            </a:r>
          </a:p>
        </p:txBody>
      </p:sp>
      <p:pic>
        <p:nvPicPr>
          <p:cNvPr id="6" name="Picture 5">
            <a:extLst>
              <a:ext uri="{FF2B5EF4-FFF2-40B4-BE49-F238E27FC236}">
                <a16:creationId xmlns:a16="http://schemas.microsoft.com/office/drawing/2014/main" id="{C61DF724-768F-4B5C-9F63-4274D1C8B4B4}"/>
              </a:ext>
            </a:extLst>
          </p:cNvPr>
          <p:cNvPicPr>
            <a:picLocks noChangeAspect="1"/>
          </p:cNvPicPr>
          <p:nvPr/>
        </p:nvPicPr>
        <p:blipFill>
          <a:blip r:embed="rId6"/>
          <a:stretch>
            <a:fillRect/>
          </a:stretch>
        </p:blipFill>
        <p:spPr>
          <a:xfrm>
            <a:off x="5639661" y="0"/>
            <a:ext cx="6532889" cy="6858000"/>
          </a:xfrm>
          <a:prstGeom prst="rect">
            <a:avLst/>
          </a:prstGeom>
        </p:spPr>
      </p:pic>
    </p:spTree>
    <p:extLst>
      <p:ext uri="{BB962C8B-B14F-4D97-AF65-F5344CB8AC3E}">
        <p14:creationId xmlns:p14="http://schemas.microsoft.com/office/powerpoint/2010/main" val="2639858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p>
        </p:txBody>
      </p:sp>
      <p:sp>
        <p:nvSpPr>
          <p:cNvPr id="3" name="Text Placeholder 2"/>
          <p:cNvSpPr>
            <a:spLocks noGrp="1"/>
          </p:cNvSpPr>
          <p:nvPr>
            <p:ph type="body" sz="quarter" idx="10"/>
          </p:nvPr>
        </p:nvSpPr>
        <p:spPr/>
        <p:txBody>
          <a:bodyPr/>
          <a:lstStyle/>
          <a:p>
            <a:r>
              <a:rPr lang="en-US" dirty="0"/>
              <a:t>Contact information:</a:t>
            </a:r>
          </a:p>
          <a:p>
            <a:pPr lvl="1"/>
            <a:r>
              <a:rPr lang="en-US" b="1" dirty="0"/>
              <a:t>LBN@SAP.COM</a:t>
            </a:r>
            <a:endParaRPr lang="en-US" dirty="0"/>
          </a:p>
          <a:p>
            <a:endParaRPr lang="en-US" dirty="0"/>
          </a:p>
        </p:txBody>
      </p:sp>
    </p:spTree>
    <p:extLst>
      <p:ext uri="{BB962C8B-B14F-4D97-AF65-F5344CB8AC3E}">
        <p14:creationId xmlns:p14="http://schemas.microsoft.com/office/powerpoint/2010/main" val="1497072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4443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3967A7E5-5BF8-4635-8053-0B2D8E74F6CC}"/>
              </a:ext>
            </a:extLst>
          </p:cNvPr>
          <p:cNvSpPr/>
          <p:nvPr/>
        </p:nvSpPr>
        <p:spPr bwMode="gray">
          <a:xfrm>
            <a:off x="-1" y="5197174"/>
            <a:ext cx="12195175" cy="1660825"/>
          </a:xfrm>
          <a:prstGeom prst="rect">
            <a:avLst/>
          </a:prstGeom>
          <a:solidFill>
            <a:schemeClr val="tx1"/>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 name="Title 2"/>
          <p:cNvSpPr>
            <a:spLocks noGrp="1"/>
          </p:cNvSpPr>
          <p:nvPr>
            <p:ph type="title"/>
          </p:nvPr>
        </p:nvSpPr>
        <p:spPr>
          <a:xfrm>
            <a:off x="504001" y="504000"/>
            <a:ext cx="11186476" cy="677108"/>
          </a:xfrm>
        </p:spPr>
        <p:txBody>
          <a:bodyPr/>
          <a:lstStyle/>
          <a:p>
            <a:r>
              <a:rPr lang="en-US" altLang="en-US" dirty="0"/>
              <a:t>SAP Logistics Business Network</a:t>
            </a:r>
            <a:br>
              <a:rPr lang="en-US" altLang="en-US" dirty="0"/>
            </a:br>
            <a:r>
              <a:rPr lang="en-US" altLang="en-US" sz="2000" b="0" dirty="0"/>
              <a:t>Increased business speed through an always on, secure network of networks</a:t>
            </a:r>
            <a:endParaRPr lang="en-US" sz="2000" b="0" dirty="0"/>
          </a:p>
        </p:txBody>
      </p:sp>
      <p:sp>
        <p:nvSpPr>
          <p:cNvPr id="4" name="Text Placeholder 2"/>
          <p:cNvSpPr txBox="1">
            <a:spLocks/>
          </p:cNvSpPr>
          <p:nvPr/>
        </p:nvSpPr>
        <p:spPr>
          <a:xfrm>
            <a:off x="8751507" y="1427771"/>
            <a:ext cx="2751368" cy="2596928"/>
          </a:xfrm>
          <a:prstGeom prst="rect">
            <a:avLst/>
          </a:prstGeom>
        </p:spPr>
        <p:txBody>
          <a:bodyPr/>
          <a:lstStyle>
            <a:lvl1pPr marL="0" indent="0" algn="l" defTabSz="1088159" rtl="0" eaLnBrk="1" latinLnBrk="0" hangingPunct="1">
              <a:spcBef>
                <a:spcPts val="2396"/>
              </a:spcBef>
              <a:buClr>
                <a:schemeClr val="accent1"/>
              </a:buClr>
              <a:buSzPct val="80000"/>
              <a:buFontTx/>
              <a:buNone/>
              <a:defRPr sz="2000" b="1" kern="1200">
                <a:solidFill>
                  <a:schemeClr val="tx1"/>
                </a:solidFill>
                <a:latin typeface="+mn-lt"/>
                <a:ea typeface="+mn-ea"/>
                <a:cs typeface="+mn-cs"/>
              </a:defRPr>
            </a:lvl1pPr>
            <a:lvl2pPr marL="0" indent="0" algn="l" defTabSz="1088159"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79898" indent="-179898" algn="l" defTabSz="1088159"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59797" indent="-179898" algn="l" defTabSz="1088159" rtl="0" eaLnBrk="1" latinLnBrk="0" hangingPunct="1">
              <a:spcBef>
                <a:spcPts val="400"/>
              </a:spcBef>
              <a:buClr>
                <a:schemeClr val="tx1"/>
              </a:buClr>
              <a:buSzPct val="100000"/>
              <a:buFont typeface="Arial" pitchFamily="34" charset="0"/>
              <a:buChar char="–"/>
              <a:defRPr sz="1800" kern="1200">
                <a:solidFill>
                  <a:schemeClr val="tx1"/>
                </a:solidFill>
                <a:latin typeface="+mn-lt"/>
                <a:ea typeface="+mn-ea"/>
                <a:cs typeface="+mn-cs"/>
              </a:defRPr>
            </a:lvl4pPr>
            <a:lvl5pPr marL="539694" indent="-179898" algn="l" defTabSz="1088159" rtl="0" eaLnBrk="1" latinLnBrk="0" hangingPunct="1">
              <a:spcBef>
                <a:spcPts val="249"/>
              </a:spcBef>
              <a:buClr>
                <a:schemeClr val="tx1"/>
              </a:buClr>
              <a:buSzPct val="100000"/>
              <a:buFont typeface="Courier New" pitchFamily="49" charset="0"/>
              <a:buChar char="o"/>
              <a:defRPr sz="1600" kern="1200">
                <a:solidFill>
                  <a:schemeClr val="tx1"/>
                </a:solidFill>
                <a:latin typeface="+mn-lt"/>
                <a:ea typeface="+mn-ea"/>
                <a:cs typeface="+mn-cs"/>
              </a:defRPr>
            </a:lvl5pPr>
            <a:lvl6pPr marL="2992436" indent="-272036" algn="l" defTabSz="1088159"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517" indent="-272036" algn="l" defTabSz="1088159"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0594" indent="-272036" algn="l" defTabSz="1088159"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4675" indent="-272036" algn="l" defTabSz="1088159"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214085" indent="-214085" defTabSz="1087723">
              <a:spcBef>
                <a:spcPts val="900"/>
              </a:spcBef>
              <a:buSzPct val="90000"/>
              <a:buFont typeface="Arial" panose="020B0604020202020204" pitchFamily="34" charset="0"/>
              <a:buChar char="•"/>
              <a:defRPr/>
            </a:pPr>
            <a:r>
              <a:rPr lang="en-US" sz="1800" b="0" dirty="0">
                <a:solidFill>
                  <a:schemeClr val="accent1"/>
                </a:solidFill>
              </a:rPr>
              <a:t>Onboard once </a:t>
            </a:r>
            <a:r>
              <a:rPr lang="en-US" sz="1800" b="0" dirty="0"/>
              <a:t>– collaborate with many, anywhere and anytime</a:t>
            </a:r>
          </a:p>
          <a:p>
            <a:pPr marL="214085" indent="-214085" defTabSz="1087723">
              <a:spcBef>
                <a:spcPts val="900"/>
              </a:spcBef>
              <a:buSzPct val="90000"/>
              <a:buFont typeface="Arial" panose="020B0604020202020204" pitchFamily="34" charset="0"/>
              <a:buChar char="•"/>
              <a:defRPr/>
            </a:pPr>
            <a:r>
              <a:rPr lang="en-US" sz="1800" b="0" dirty="0"/>
              <a:t>Allow different stake-holders to consume logistics </a:t>
            </a:r>
            <a:r>
              <a:rPr lang="en-US" sz="1800" b="0" dirty="0">
                <a:solidFill>
                  <a:schemeClr val="accent1"/>
                </a:solidFill>
              </a:rPr>
              <a:t>services </a:t>
            </a:r>
            <a:r>
              <a:rPr lang="en-US" sz="1800" b="0" dirty="0"/>
              <a:t>and share </a:t>
            </a:r>
            <a:r>
              <a:rPr lang="en-US" sz="1800" b="0" dirty="0">
                <a:solidFill>
                  <a:schemeClr val="accent1"/>
                </a:solidFill>
              </a:rPr>
              <a:t>insights</a:t>
            </a:r>
          </a:p>
        </p:txBody>
      </p:sp>
      <p:sp>
        <p:nvSpPr>
          <p:cNvPr id="6" name="Rectangle 5"/>
          <p:cNvSpPr/>
          <p:nvPr/>
        </p:nvSpPr>
        <p:spPr>
          <a:xfrm>
            <a:off x="1656875" y="5424437"/>
            <a:ext cx="1980178" cy="738664"/>
          </a:xfrm>
          <a:prstGeom prst="rect">
            <a:avLst/>
          </a:prstGeom>
        </p:spPr>
        <p:txBody>
          <a:bodyPr wrap="square" lIns="0" tIns="0" rIns="0" bIns="0" anchor="t" anchorCtr="0">
            <a:spAutoFit/>
          </a:bodyPr>
          <a:lstStyle/>
          <a:p>
            <a:pPr defTabSz="914034">
              <a:buClr>
                <a:srgbClr val="F0AB00"/>
              </a:buClr>
              <a:defRPr/>
            </a:pPr>
            <a:r>
              <a:rPr lang="en-US" sz="1600" dirty="0">
                <a:solidFill>
                  <a:schemeClr val="bg1"/>
                </a:solidFill>
                <a:latin typeface="+mn-lt"/>
              </a:rPr>
              <a:t>Robust, scalable cloud service with global coverage</a:t>
            </a:r>
          </a:p>
        </p:txBody>
      </p:sp>
      <p:sp>
        <p:nvSpPr>
          <p:cNvPr id="34" name="Rectangle 33"/>
          <p:cNvSpPr/>
          <p:nvPr/>
        </p:nvSpPr>
        <p:spPr>
          <a:xfrm>
            <a:off x="5275583" y="5386337"/>
            <a:ext cx="2517926" cy="984885"/>
          </a:xfrm>
          <a:prstGeom prst="rect">
            <a:avLst/>
          </a:prstGeom>
        </p:spPr>
        <p:txBody>
          <a:bodyPr wrap="square" lIns="0" tIns="0" rIns="0" bIns="0" anchor="t" anchorCtr="0">
            <a:spAutoFit/>
          </a:bodyPr>
          <a:lstStyle/>
          <a:p>
            <a:pPr defTabSz="914034">
              <a:buClr>
                <a:srgbClr val="F0AB00"/>
              </a:buClr>
              <a:defRPr/>
            </a:pPr>
            <a:r>
              <a:rPr lang="en-US" sz="1600" dirty="0">
                <a:solidFill>
                  <a:schemeClr val="bg1"/>
                </a:solidFill>
                <a:latin typeface="+mn-lt"/>
              </a:rPr>
              <a:t>Connect multiple business partners for inter-company collaboration and transparency</a:t>
            </a:r>
          </a:p>
        </p:txBody>
      </p:sp>
      <p:sp>
        <p:nvSpPr>
          <p:cNvPr id="13" name="Rectangle 12"/>
          <p:cNvSpPr/>
          <p:nvPr/>
        </p:nvSpPr>
        <p:spPr>
          <a:xfrm>
            <a:off x="9595130" y="5373637"/>
            <a:ext cx="2114211" cy="984885"/>
          </a:xfrm>
          <a:prstGeom prst="rect">
            <a:avLst/>
          </a:prstGeom>
        </p:spPr>
        <p:txBody>
          <a:bodyPr wrap="square" lIns="0" tIns="0" rIns="0" bIns="0" anchor="t" anchorCtr="0">
            <a:spAutoFit/>
          </a:bodyPr>
          <a:lstStyle/>
          <a:p>
            <a:pPr defTabSz="914034">
              <a:buClr>
                <a:srgbClr val="F0AB00"/>
              </a:buClr>
              <a:defRPr/>
            </a:pPr>
            <a:r>
              <a:rPr lang="en-US" sz="1600" dirty="0">
                <a:solidFill>
                  <a:schemeClr val="bg1"/>
                </a:solidFill>
                <a:latin typeface="+mn-lt"/>
              </a:rPr>
              <a:t>Standardized services for logistics collaboration and insights</a:t>
            </a:r>
          </a:p>
        </p:txBody>
      </p:sp>
      <p:pic>
        <p:nvPicPr>
          <p:cNvPr id="22" name="Picture 21">
            <a:extLst>
              <a:ext uri="{FF2B5EF4-FFF2-40B4-BE49-F238E27FC236}">
                <a16:creationId xmlns:a16="http://schemas.microsoft.com/office/drawing/2014/main" id="{1D7541AE-9F5E-448A-BD8A-71D008281C33}"/>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10250" y="5167907"/>
            <a:ext cx="1150123" cy="1150123"/>
          </a:xfrm>
          <a:prstGeom prst="rect">
            <a:avLst/>
          </a:prstGeom>
        </p:spPr>
      </p:pic>
      <p:pic>
        <p:nvPicPr>
          <p:cNvPr id="23" name="Picture 22">
            <a:extLst>
              <a:ext uri="{FF2B5EF4-FFF2-40B4-BE49-F238E27FC236}">
                <a16:creationId xmlns:a16="http://schemas.microsoft.com/office/drawing/2014/main" id="{552777E7-D272-4C15-AE27-6021FC979605}"/>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138518" y="5386337"/>
            <a:ext cx="875451" cy="875451"/>
          </a:xfrm>
          <a:prstGeom prst="rect">
            <a:avLst/>
          </a:prstGeom>
        </p:spPr>
      </p:pic>
      <p:pic>
        <p:nvPicPr>
          <p:cNvPr id="25" name="Picture 24">
            <a:extLst>
              <a:ext uri="{FF2B5EF4-FFF2-40B4-BE49-F238E27FC236}">
                <a16:creationId xmlns:a16="http://schemas.microsoft.com/office/drawing/2014/main" id="{3A75F9EC-1A65-40B5-91E2-5230CC3127C7}"/>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8541572" y="5298517"/>
            <a:ext cx="968610" cy="968610"/>
          </a:xfrm>
          <a:prstGeom prst="rect">
            <a:avLst/>
          </a:prstGeom>
        </p:spPr>
      </p:pic>
      <p:sp>
        <p:nvSpPr>
          <p:cNvPr id="14" name="Copyright">
            <a:extLst>
              <a:ext uri="{FF2B5EF4-FFF2-40B4-BE49-F238E27FC236}">
                <a16:creationId xmlns:a16="http://schemas.microsoft.com/office/drawing/2014/main" id="{C9849317-3EC8-4E88-B1AB-8036EF3A8715}"/>
              </a:ext>
            </a:extLst>
          </p:cNvPr>
          <p:cNvSpPr txBox="1"/>
          <p:nvPr/>
        </p:nvSpPr>
        <p:spPr bwMode="black">
          <a:xfrm>
            <a:off x="504001" y="6559834"/>
            <a:ext cx="3149602"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bg1"/>
                </a:solidFill>
              </a:rPr>
              <a:t>2020 SAP SE or an SAP affiliate company. All rights reserved.  |  PUBLIC</a:t>
            </a:r>
            <a:endParaRPr kumimoji="0" lang="en-US" sz="600" b="0" i="0" u="none" kern="0" baseline="0" dirty="0">
              <a:solidFill>
                <a:schemeClr val="bg1"/>
              </a:solidFill>
              <a:ea typeface="Arial Unicode MS"/>
              <a:cs typeface="Arial Unicode MS" pitchFamily="34" charset="-128"/>
              <a:sym typeface="Arial"/>
            </a:endParaRPr>
          </a:p>
        </p:txBody>
      </p:sp>
      <p:sp>
        <p:nvSpPr>
          <p:cNvPr id="15" name="Slide number">
            <a:extLst>
              <a:ext uri="{FF2B5EF4-FFF2-40B4-BE49-F238E27FC236}">
                <a16:creationId xmlns:a16="http://schemas.microsoft.com/office/drawing/2014/main" id="{74EDAA0E-66F6-4B48-A4BD-7FBAEF21DB81}"/>
              </a:ext>
            </a:extLst>
          </p:cNvPr>
          <p:cNvSpPr txBox="1"/>
          <p:nvPr/>
        </p:nvSpPr>
        <p:spPr bwMode="black">
          <a:xfrm>
            <a:off x="11626357" y="6536751"/>
            <a:ext cx="6412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solidFill>
                  <a:schemeClr val="bg1"/>
                </a:solidFill>
              </a:rPr>
              <a:pPr marL="0" lvl="0" indent="0" algn="r">
                <a:buNone/>
              </a:pPr>
              <a:t>2</a:t>
            </a:fld>
            <a:endParaRPr lang="en-US" sz="900" noProof="0" dirty="0">
              <a:solidFill>
                <a:schemeClr val="bg1"/>
              </a:solidFill>
            </a:endParaRPr>
          </a:p>
        </p:txBody>
      </p:sp>
      <p:sp>
        <p:nvSpPr>
          <p:cNvPr id="68" name="Oval 67">
            <a:extLst>
              <a:ext uri="{FF2B5EF4-FFF2-40B4-BE49-F238E27FC236}">
                <a16:creationId xmlns:a16="http://schemas.microsoft.com/office/drawing/2014/main" id="{BD5F0D99-1959-41FF-AA5F-C352C5799029}"/>
              </a:ext>
            </a:extLst>
          </p:cNvPr>
          <p:cNvSpPr/>
          <p:nvPr/>
        </p:nvSpPr>
        <p:spPr bwMode="gray">
          <a:xfrm>
            <a:off x="820065" y="1718900"/>
            <a:ext cx="7474353" cy="2626606"/>
          </a:xfrm>
          <a:prstGeom prst="ellipse">
            <a:avLst/>
          </a:prstGeom>
          <a:noFill/>
          <a:ln w="6350" algn="ctr">
            <a:noFill/>
            <a:miter lim="800000"/>
            <a:headEnd/>
            <a:tailEnd/>
          </a:ln>
        </p:spPr>
        <p:txBody>
          <a:bodyPr lIns="89956" tIns="71964" rIns="89956" bIns="71964" rtlCol="0" anchor="ctr"/>
          <a:lstStyle/>
          <a:p>
            <a:pPr algn="ctr" defTabSz="913943" fontAlgn="base">
              <a:spcBef>
                <a:spcPct val="50000"/>
              </a:spcBef>
              <a:spcAft>
                <a:spcPct val="0"/>
              </a:spcAft>
              <a:buClr>
                <a:srgbClr val="F0AB00"/>
              </a:buClr>
              <a:buSzPct val="80000"/>
              <a:defRPr/>
            </a:pPr>
            <a:endParaRPr lang="en-US" sz="1799" kern="0" dirty="0">
              <a:solidFill>
                <a:srgbClr val="000000"/>
              </a:solidFill>
              <a:ea typeface="Arial Unicode MS" pitchFamily="34" charset="-128"/>
              <a:cs typeface="Arial Unicode MS" pitchFamily="34" charset="-128"/>
            </a:endParaRPr>
          </a:p>
        </p:txBody>
      </p:sp>
      <p:cxnSp>
        <p:nvCxnSpPr>
          <p:cNvPr id="73" name="Straight Connector 34">
            <a:extLst>
              <a:ext uri="{FF2B5EF4-FFF2-40B4-BE49-F238E27FC236}">
                <a16:creationId xmlns:a16="http://schemas.microsoft.com/office/drawing/2014/main" id="{D6103357-E14B-412F-AD62-9C6712378E5F}"/>
              </a:ext>
            </a:extLst>
          </p:cNvPr>
          <p:cNvCxnSpPr>
            <a:cxnSpLocks/>
          </p:cNvCxnSpPr>
          <p:nvPr/>
        </p:nvCxnSpPr>
        <p:spPr>
          <a:xfrm>
            <a:off x="2000108" y="1859055"/>
            <a:ext cx="636309" cy="280972"/>
          </a:xfrm>
          <a:prstGeom prst="line">
            <a:avLst/>
          </a:prstGeom>
          <a:noFill/>
          <a:ln w="19050" cap="flat" cmpd="sng">
            <a:solidFill>
              <a:srgbClr val="7F7F7F"/>
            </a:solidFill>
            <a:prstDash val="dash"/>
            <a:round/>
            <a:headEnd type="none" w="sm" len="sm"/>
            <a:tailEnd type="none" w="sm" len="sm"/>
          </a:ln>
        </p:spPr>
      </p:cxnSp>
      <p:cxnSp>
        <p:nvCxnSpPr>
          <p:cNvPr id="75" name="Straight Connector 34">
            <a:extLst>
              <a:ext uri="{FF2B5EF4-FFF2-40B4-BE49-F238E27FC236}">
                <a16:creationId xmlns:a16="http://schemas.microsoft.com/office/drawing/2014/main" id="{B3B1EB45-0254-4083-8DC8-2B0A05D9C275}"/>
              </a:ext>
            </a:extLst>
          </p:cNvPr>
          <p:cNvCxnSpPr>
            <a:cxnSpLocks/>
          </p:cNvCxnSpPr>
          <p:nvPr/>
        </p:nvCxnSpPr>
        <p:spPr>
          <a:xfrm flipV="1">
            <a:off x="6744394" y="2376562"/>
            <a:ext cx="432529" cy="380114"/>
          </a:xfrm>
          <a:prstGeom prst="line">
            <a:avLst/>
          </a:prstGeom>
          <a:noFill/>
          <a:ln w="19050" cap="flat" cmpd="sng">
            <a:solidFill>
              <a:srgbClr val="7F7F7F"/>
            </a:solidFill>
            <a:prstDash val="dash"/>
            <a:round/>
            <a:headEnd type="none" w="sm" len="sm"/>
            <a:tailEnd type="none" w="sm" len="sm"/>
          </a:ln>
        </p:spPr>
      </p:cxnSp>
      <p:sp>
        <p:nvSpPr>
          <p:cNvPr id="77" name="Google Shape;189;p30">
            <a:extLst>
              <a:ext uri="{FF2B5EF4-FFF2-40B4-BE49-F238E27FC236}">
                <a16:creationId xmlns:a16="http://schemas.microsoft.com/office/drawing/2014/main" id="{A0648049-3079-4BA9-8465-8B0FA032FA87}"/>
              </a:ext>
            </a:extLst>
          </p:cNvPr>
          <p:cNvSpPr txBox="1"/>
          <p:nvPr/>
        </p:nvSpPr>
        <p:spPr>
          <a:xfrm>
            <a:off x="398510" y="2953968"/>
            <a:ext cx="815954" cy="246782"/>
          </a:xfrm>
          <a:prstGeom prst="rect">
            <a:avLst/>
          </a:prstGeom>
          <a:noFill/>
          <a:ln>
            <a:noFill/>
          </a:ln>
        </p:spPr>
        <p:txBody>
          <a:bodyPr spcFirstLastPara="1" wrap="square" lIns="0" tIns="0" rIns="0" bIns="0" anchor="t" anchorCtr="0">
            <a:noAutofit/>
          </a:bodyPr>
          <a:lstStyle/>
          <a:p>
            <a:pPr marL="0" lvl="0" indent="0" algn="ctr">
              <a:buFont typeface="Arial"/>
              <a:buNone/>
            </a:pPr>
            <a:r>
              <a:rPr lang="en-US" sz="1200" dirty="0">
                <a:ea typeface="Arial Unicode MS" pitchFamily="34" charset="-128"/>
                <a:cs typeface="Arial Unicode MS" pitchFamily="34" charset="-128"/>
              </a:rPr>
              <a:t>Carriers</a:t>
            </a:r>
          </a:p>
        </p:txBody>
      </p:sp>
      <p:cxnSp>
        <p:nvCxnSpPr>
          <p:cNvPr id="78" name="Google Shape;198;p30">
            <a:extLst>
              <a:ext uri="{FF2B5EF4-FFF2-40B4-BE49-F238E27FC236}">
                <a16:creationId xmlns:a16="http://schemas.microsoft.com/office/drawing/2014/main" id="{93978EFF-51F5-433D-B568-9BB3469A9193}"/>
              </a:ext>
            </a:extLst>
          </p:cNvPr>
          <p:cNvCxnSpPr>
            <a:cxnSpLocks/>
          </p:cNvCxnSpPr>
          <p:nvPr/>
        </p:nvCxnSpPr>
        <p:spPr>
          <a:xfrm flipH="1">
            <a:off x="1604791" y="3013222"/>
            <a:ext cx="1" cy="1"/>
          </a:xfrm>
          <a:prstGeom prst="straightConnector1">
            <a:avLst/>
          </a:prstGeom>
          <a:noFill/>
          <a:ln w="19050" cap="flat" cmpd="sng">
            <a:solidFill>
              <a:srgbClr val="7F7F7F"/>
            </a:solidFill>
            <a:prstDash val="dash"/>
            <a:round/>
            <a:headEnd type="none" w="sm" len="sm"/>
            <a:tailEnd type="none" w="sm" len="sm"/>
          </a:ln>
        </p:spPr>
      </p:cxnSp>
      <p:sp>
        <p:nvSpPr>
          <p:cNvPr id="79" name="Google Shape;210;p30">
            <a:extLst>
              <a:ext uri="{FF2B5EF4-FFF2-40B4-BE49-F238E27FC236}">
                <a16:creationId xmlns:a16="http://schemas.microsoft.com/office/drawing/2014/main" id="{04051049-015A-41F0-B3E3-8F8CFDAF4BA7}"/>
              </a:ext>
            </a:extLst>
          </p:cNvPr>
          <p:cNvSpPr txBox="1"/>
          <p:nvPr/>
        </p:nvSpPr>
        <p:spPr>
          <a:xfrm>
            <a:off x="423212" y="2273815"/>
            <a:ext cx="785309" cy="190061"/>
          </a:xfrm>
          <a:prstGeom prst="rect">
            <a:avLst/>
          </a:prstGeom>
          <a:noFill/>
          <a:ln>
            <a:noFill/>
          </a:ln>
        </p:spPr>
        <p:txBody>
          <a:bodyPr spcFirstLastPara="1" wrap="square" lIns="0" tIns="0" rIns="0" bIns="0" anchor="t" anchorCtr="0">
            <a:noAutofit/>
          </a:bodyPr>
          <a:lstStyle/>
          <a:p>
            <a:pPr algn="ctr"/>
            <a:r>
              <a:rPr lang="en-US" sz="1200" dirty="0">
                <a:ea typeface="Arial Unicode MS" pitchFamily="34" charset="-128"/>
                <a:cs typeface="Arial Unicode MS" pitchFamily="34" charset="-128"/>
              </a:rPr>
              <a:t>Shippers</a:t>
            </a:r>
          </a:p>
        </p:txBody>
      </p:sp>
      <p:cxnSp>
        <p:nvCxnSpPr>
          <p:cNvPr id="83" name="Straight Connector 34">
            <a:extLst>
              <a:ext uri="{FF2B5EF4-FFF2-40B4-BE49-F238E27FC236}">
                <a16:creationId xmlns:a16="http://schemas.microsoft.com/office/drawing/2014/main" id="{77282DEC-E49F-4777-B038-4EEC642CE4FA}"/>
              </a:ext>
            </a:extLst>
          </p:cNvPr>
          <p:cNvCxnSpPr>
            <a:cxnSpLocks/>
            <a:endCxn id="69" idx="8"/>
          </p:cNvCxnSpPr>
          <p:nvPr/>
        </p:nvCxnSpPr>
        <p:spPr>
          <a:xfrm flipH="1">
            <a:off x="5125310" y="1877719"/>
            <a:ext cx="512320" cy="394003"/>
          </a:xfrm>
          <a:prstGeom prst="line">
            <a:avLst/>
          </a:prstGeom>
          <a:noFill/>
          <a:ln w="19050" cap="flat" cmpd="sng">
            <a:solidFill>
              <a:srgbClr val="7F7F7F"/>
            </a:solidFill>
            <a:prstDash val="dash"/>
            <a:round/>
            <a:headEnd type="none" w="sm" len="sm"/>
            <a:tailEnd type="none" w="sm" len="sm"/>
          </a:ln>
        </p:spPr>
      </p:cxnSp>
      <p:sp>
        <p:nvSpPr>
          <p:cNvPr id="84" name="Google Shape;210;p30">
            <a:extLst>
              <a:ext uri="{FF2B5EF4-FFF2-40B4-BE49-F238E27FC236}">
                <a16:creationId xmlns:a16="http://schemas.microsoft.com/office/drawing/2014/main" id="{FCC40D7B-44A2-4019-A7EA-DDBA3A080A3D}"/>
              </a:ext>
            </a:extLst>
          </p:cNvPr>
          <p:cNvSpPr txBox="1"/>
          <p:nvPr/>
        </p:nvSpPr>
        <p:spPr>
          <a:xfrm>
            <a:off x="5612334" y="1457901"/>
            <a:ext cx="906050" cy="214580"/>
          </a:xfrm>
          <a:prstGeom prst="rect">
            <a:avLst/>
          </a:prstGeom>
          <a:noFill/>
          <a:ln>
            <a:noFill/>
          </a:ln>
        </p:spPr>
        <p:txBody>
          <a:bodyPr spcFirstLastPara="1" wrap="square" lIns="0" tIns="0" rIns="0" bIns="0" anchor="t" anchorCtr="0">
            <a:noAutofit/>
          </a:bodyPr>
          <a:lstStyle/>
          <a:p>
            <a:pPr fontAlgn="base">
              <a:spcBef>
                <a:spcPct val="50000"/>
              </a:spcBef>
              <a:spcAft>
                <a:spcPct val="0"/>
              </a:spcAft>
              <a:buClr>
                <a:srgbClr val="F0AB00"/>
              </a:buClr>
              <a:buSzPct val="80000"/>
            </a:pPr>
            <a:r>
              <a:rPr lang="en-US" sz="1200" b="1" kern="0" dirty="0">
                <a:ea typeface="Arial Unicode MS" pitchFamily="34" charset="-128"/>
                <a:cs typeface="Arial Unicode MS" pitchFamily="34" charset="-128"/>
              </a:rPr>
              <a:t>Global</a:t>
            </a:r>
          </a:p>
        </p:txBody>
      </p:sp>
      <p:sp>
        <p:nvSpPr>
          <p:cNvPr id="85" name="TextBox 84">
            <a:extLst>
              <a:ext uri="{FF2B5EF4-FFF2-40B4-BE49-F238E27FC236}">
                <a16:creationId xmlns:a16="http://schemas.microsoft.com/office/drawing/2014/main" id="{AF6D2AA4-0987-44BE-9B7A-3FC8346D1995}"/>
              </a:ext>
            </a:extLst>
          </p:cNvPr>
          <p:cNvSpPr txBox="1"/>
          <p:nvPr/>
        </p:nvSpPr>
        <p:spPr>
          <a:xfrm>
            <a:off x="789995" y="1571783"/>
            <a:ext cx="1600822"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b="1" kern="0" dirty="0">
                <a:ea typeface="Arial Unicode MS" pitchFamily="34" charset="-128"/>
                <a:cs typeface="Arial Unicode MS" pitchFamily="34" charset="-128"/>
              </a:rPr>
              <a:t>Multi-party</a:t>
            </a:r>
          </a:p>
        </p:txBody>
      </p:sp>
      <p:sp>
        <p:nvSpPr>
          <p:cNvPr id="87" name="Google Shape;210;p30">
            <a:extLst>
              <a:ext uri="{FF2B5EF4-FFF2-40B4-BE49-F238E27FC236}">
                <a16:creationId xmlns:a16="http://schemas.microsoft.com/office/drawing/2014/main" id="{AF15AC2B-5186-48C0-97BF-89749C530985}"/>
              </a:ext>
            </a:extLst>
          </p:cNvPr>
          <p:cNvSpPr txBox="1"/>
          <p:nvPr/>
        </p:nvSpPr>
        <p:spPr>
          <a:xfrm>
            <a:off x="7176923" y="1912559"/>
            <a:ext cx="1430686" cy="82139"/>
          </a:xfrm>
          <a:prstGeom prst="rect">
            <a:avLst/>
          </a:prstGeom>
          <a:noFill/>
          <a:ln>
            <a:noFill/>
          </a:ln>
        </p:spPr>
        <p:txBody>
          <a:bodyPr spcFirstLastPara="1" wrap="square" lIns="0" tIns="0" rIns="0" bIns="0" anchor="t" anchorCtr="0">
            <a:noAutofit/>
          </a:bodyPr>
          <a:lstStyle/>
          <a:p>
            <a:pPr fontAlgn="base">
              <a:spcBef>
                <a:spcPct val="50000"/>
              </a:spcBef>
              <a:spcAft>
                <a:spcPct val="0"/>
              </a:spcAft>
              <a:buClr>
                <a:srgbClr val="F0AB00"/>
              </a:buClr>
              <a:buSzPct val="80000"/>
            </a:pPr>
            <a:r>
              <a:rPr lang="en-US" sz="1200" b="1" kern="0" dirty="0">
                <a:ea typeface="Arial Unicode MS" pitchFamily="34" charset="-128"/>
                <a:cs typeface="Arial Unicode MS" pitchFamily="34" charset="-128"/>
              </a:rPr>
              <a:t>Interoperable </a:t>
            </a:r>
          </a:p>
        </p:txBody>
      </p:sp>
      <p:pic>
        <p:nvPicPr>
          <p:cNvPr id="88" name="Picture 2">
            <a:extLst>
              <a:ext uri="{FF2B5EF4-FFF2-40B4-BE49-F238E27FC236}">
                <a16:creationId xmlns:a16="http://schemas.microsoft.com/office/drawing/2014/main" id="{9A237262-76E0-4C80-B2ED-1F2D8CDEAFE1}"/>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583277" y="2152612"/>
            <a:ext cx="780680" cy="757708"/>
          </a:xfrm>
          <a:prstGeom prst="rect">
            <a:avLst/>
          </a:prstGeom>
          <a:ln>
            <a:noFill/>
          </a:ln>
        </p:spPr>
      </p:pic>
      <p:sp>
        <p:nvSpPr>
          <p:cNvPr id="89" name="Textfeld 197">
            <a:extLst>
              <a:ext uri="{FF2B5EF4-FFF2-40B4-BE49-F238E27FC236}">
                <a16:creationId xmlns:a16="http://schemas.microsoft.com/office/drawing/2014/main" id="{03DF5F8E-D72F-4622-9398-AEC3087F6D44}"/>
              </a:ext>
            </a:extLst>
          </p:cNvPr>
          <p:cNvSpPr txBox="1"/>
          <p:nvPr/>
        </p:nvSpPr>
        <p:spPr>
          <a:xfrm>
            <a:off x="7637326" y="2902920"/>
            <a:ext cx="704129" cy="307777"/>
          </a:xfrm>
          <a:prstGeom prst="rect">
            <a:avLst/>
          </a:prstGeom>
          <a:solidFill>
            <a:schemeClr val="bg1"/>
          </a:solidFill>
          <a:ln>
            <a:solidFill>
              <a:schemeClr val="bg1"/>
            </a:solidFill>
          </a:ln>
        </p:spPr>
        <p:txBody>
          <a:bodyPr wrap="square" lIns="0" tIns="0" rIns="0" bIns="0" rtlCol="0">
            <a:spAutoFit/>
          </a:bodyPr>
          <a:lstStyle/>
          <a:p>
            <a:pPr algn="ctr" fontAlgn="base">
              <a:lnSpc>
                <a:spcPts val="1200"/>
              </a:lnSpc>
              <a:spcBef>
                <a:spcPct val="50000"/>
              </a:spcBef>
              <a:spcAft>
                <a:spcPct val="0"/>
              </a:spcAft>
              <a:buClr>
                <a:srgbClr val="F0AB00"/>
              </a:buClr>
              <a:buSzPct val="80000"/>
            </a:pPr>
            <a:r>
              <a:rPr lang="en-US" sz="1100" kern="0" dirty="0">
                <a:ea typeface="Arial Unicode MS" pitchFamily="34" charset="-128"/>
                <a:cs typeface="Arial Unicode MS" pitchFamily="34" charset="-128"/>
              </a:rPr>
              <a:t> </a:t>
            </a:r>
            <a:r>
              <a:rPr lang="en-US" sz="1200" kern="0" dirty="0">
                <a:ea typeface="Arial Unicode MS" pitchFamily="34" charset="-128"/>
                <a:cs typeface="Arial Unicode MS" pitchFamily="34" charset="-128"/>
              </a:rPr>
              <a:t>Other Networks</a:t>
            </a:r>
            <a:endParaRPr lang="en-US" sz="1100" kern="0" dirty="0">
              <a:ea typeface="Arial Unicode MS" pitchFamily="34" charset="-128"/>
              <a:cs typeface="Arial Unicode MS" pitchFamily="34" charset="-128"/>
            </a:endParaRPr>
          </a:p>
        </p:txBody>
      </p:sp>
      <p:sp>
        <p:nvSpPr>
          <p:cNvPr id="91" name="Textfeld 197">
            <a:extLst>
              <a:ext uri="{FF2B5EF4-FFF2-40B4-BE49-F238E27FC236}">
                <a16:creationId xmlns:a16="http://schemas.microsoft.com/office/drawing/2014/main" id="{8925AC16-61AA-435A-9505-7B7E37656BA0}"/>
              </a:ext>
            </a:extLst>
          </p:cNvPr>
          <p:cNvSpPr txBox="1"/>
          <p:nvPr/>
        </p:nvSpPr>
        <p:spPr>
          <a:xfrm>
            <a:off x="1168552" y="3286842"/>
            <a:ext cx="661942" cy="153888"/>
          </a:xfrm>
          <a:prstGeom prst="rect">
            <a:avLst/>
          </a:prstGeom>
          <a:noFill/>
          <a:ln>
            <a:noFill/>
          </a:ln>
        </p:spPr>
        <p:txBody>
          <a:bodyPr wrap="square" lIns="0" tIns="0" rIns="0" bIns="0" rtlCol="0">
            <a:spAutoFit/>
          </a:bodyPr>
          <a:lstStyle/>
          <a:p>
            <a:pPr algn="ctr" fontAlgn="base">
              <a:lnSpc>
                <a:spcPts val="1200"/>
              </a:lnSpc>
              <a:spcBef>
                <a:spcPct val="50000"/>
              </a:spcBef>
              <a:spcAft>
                <a:spcPct val="0"/>
              </a:spcAft>
              <a:buClr>
                <a:srgbClr val="F0AB00"/>
              </a:buClr>
              <a:buSzPct val="80000"/>
            </a:pPr>
            <a:r>
              <a:rPr lang="en-US" sz="1200" kern="0" dirty="0">
                <a:ea typeface="Arial Unicode MS" pitchFamily="34" charset="-128"/>
                <a:cs typeface="Arial Unicode MS" pitchFamily="34" charset="-128"/>
              </a:rPr>
              <a:t>Suppliers</a:t>
            </a:r>
          </a:p>
        </p:txBody>
      </p:sp>
      <p:pic>
        <p:nvPicPr>
          <p:cNvPr id="92" name="Grafik 76">
            <a:extLst>
              <a:ext uri="{FF2B5EF4-FFF2-40B4-BE49-F238E27FC236}">
                <a16:creationId xmlns:a16="http://schemas.microsoft.com/office/drawing/2014/main" id="{92BFF240-9E9A-4B6E-9C11-F053C8344DC1}"/>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1313912" y="2887604"/>
            <a:ext cx="373249" cy="364239"/>
          </a:xfrm>
          <a:prstGeom prst="rect">
            <a:avLst/>
          </a:prstGeom>
        </p:spPr>
      </p:pic>
      <p:pic>
        <p:nvPicPr>
          <p:cNvPr id="93" name="Picture 92">
            <a:extLst>
              <a:ext uri="{FF2B5EF4-FFF2-40B4-BE49-F238E27FC236}">
                <a16:creationId xmlns:a16="http://schemas.microsoft.com/office/drawing/2014/main" id="{95EAB39E-9838-4894-BFFC-B52BB7DFA0D2}"/>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346493" y="1999637"/>
            <a:ext cx="532052" cy="516397"/>
          </a:xfrm>
          <a:prstGeom prst="rect">
            <a:avLst/>
          </a:prstGeom>
          <a:solidFill>
            <a:schemeClr val="bg1"/>
          </a:solidFill>
        </p:spPr>
      </p:pic>
      <p:sp>
        <p:nvSpPr>
          <p:cNvPr id="94" name="Google Shape;202;p30">
            <a:extLst>
              <a:ext uri="{FF2B5EF4-FFF2-40B4-BE49-F238E27FC236}">
                <a16:creationId xmlns:a16="http://schemas.microsoft.com/office/drawing/2014/main" id="{F5141C53-731C-49E4-A787-5E0C97D6BE31}"/>
              </a:ext>
            </a:extLst>
          </p:cNvPr>
          <p:cNvSpPr txBox="1"/>
          <p:nvPr/>
        </p:nvSpPr>
        <p:spPr>
          <a:xfrm>
            <a:off x="1202390" y="2409419"/>
            <a:ext cx="776032" cy="2410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dirty="0">
                <a:ea typeface="Arial Unicode MS" pitchFamily="34" charset="-128"/>
                <a:cs typeface="Arial Unicode MS" pitchFamily="34" charset="-128"/>
              </a:rPr>
              <a:t>Freight </a:t>
            </a:r>
            <a:br>
              <a:rPr lang="en-US" sz="1200" dirty="0">
                <a:ea typeface="Arial Unicode MS" pitchFamily="34" charset="-128"/>
                <a:cs typeface="Arial Unicode MS" pitchFamily="34" charset="-128"/>
              </a:rPr>
            </a:br>
            <a:r>
              <a:rPr lang="en-US" sz="1200" dirty="0">
                <a:ea typeface="Arial Unicode MS" pitchFamily="34" charset="-128"/>
                <a:cs typeface="Arial Unicode MS" pitchFamily="34" charset="-128"/>
              </a:rPr>
              <a:t>Forwarders</a:t>
            </a:r>
          </a:p>
        </p:txBody>
      </p:sp>
      <p:pic>
        <p:nvPicPr>
          <p:cNvPr id="95" name="Picture 94">
            <a:extLst>
              <a:ext uri="{FF2B5EF4-FFF2-40B4-BE49-F238E27FC236}">
                <a16:creationId xmlns:a16="http://schemas.microsoft.com/office/drawing/2014/main" id="{DEFBBAF5-D55E-40F5-A060-DBDA3A9F91EF}"/>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602684" y="3216842"/>
            <a:ext cx="562036" cy="545498"/>
          </a:xfrm>
          <a:prstGeom prst="rect">
            <a:avLst/>
          </a:prstGeom>
        </p:spPr>
      </p:pic>
      <p:pic>
        <p:nvPicPr>
          <p:cNvPr id="96" name="Picture 95">
            <a:extLst>
              <a:ext uri="{FF2B5EF4-FFF2-40B4-BE49-F238E27FC236}">
                <a16:creationId xmlns:a16="http://schemas.microsoft.com/office/drawing/2014/main" id="{CA1FA225-7B86-41CF-8F2B-28BC171D860D}"/>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582781" y="2566386"/>
            <a:ext cx="498588" cy="483917"/>
          </a:xfrm>
          <a:prstGeom prst="rect">
            <a:avLst/>
          </a:prstGeom>
        </p:spPr>
      </p:pic>
      <p:pic>
        <p:nvPicPr>
          <p:cNvPr id="97" name="Picture 96">
            <a:extLst>
              <a:ext uri="{FF2B5EF4-FFF2-40B4-BE49-F238E27FC236}">
                <a16:creationId xmlns:a16="http://schemas.microsoft.com/office/drawing/2014/main" id="{61951D65-E3C3-4DA8-8001-1BCB42C633AD}"/>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562077" y="1846543"/>
            <a:ext cx="546088" cy="530019"/>
          </a:xfrm>
          <a:prstGeom prst="rect">
            <a:avLst/>
          </a:prstGeom>
        </p:spPr>
      </p:pic>
      <p:sp>
        <p:nvSpPr>
          <p:cNvPr id="98" name="Textfeld 197">
            <a:extLst>
              <a:ext uri="{FF2B5EF4-FFF2-40B4-BE49-F238E27FC236}">
                <a16:creationId xmlns:a16="http://schemas.microsoft.com/office/drawing/2014/main" id="{FCC924A1-C6A4-48F8-AAC3-F188773A688E}"/>
              </a:ext>
            </a:extLst>
          </p:cNvPr>
          <p:cNvSpPr txBox="1"/>
          <p:nvPr/>
        </p:nvSpPr>
        <p:spPr>
          <a:xfrm>
            <a:off x="1113567" y="3512823"/>
            <a:ext cx="661942" cy="153888"/>
          </a:xfrm>
          <a:prstGeom prst="rect">
            <a:avLst/>
          </a:prstGeom>
          <a:noFill/>
          <a:ln>
            <a:noFill/>
          </a:ln>
        </p:spPr>
        <p:txBody>
          <a:bodyPr wrap="square" lIns="0" tIns="0" rIns="0" bIns="0" rtlCol="0">
            <a:spAutoFit/>
          </a:bodyPr>
          <a:lstStyle/>
          <a:p>
            <a:pPr algn="ctr" fontAlgn="base">
              <a:lnSpc>
                <a:spcPts val="1200"/>
              </a:lnSpc>
              <a:spcBef>
                <a:spcPct val="50000"/>
              </a:spcBef>
              <a:spcAft>
                <a:spcPct val="0"/>
              </a:spcAft>
              <a:buClr>
                <a:srgbClr val="F0AB00"/>
              </a:buClr>
              <a:buSzPct val="80000"/>
            </a:pPr>
            <a:r>
              <a:rPr lang="en-US" sz="1200" b="1" kern="0" dirty="0">
                <a:ea typeface="Arial Unicode MS" pitchFamily="34" charset="-128"/>
                <a:cs typeface="Arial Unicode MS" pitchFamily="34" charset="-128"/>
              </a:rPr>
              <a:t>…</a:t>
            </a:r>
          </a:p>
        </p:txBody>
      </p:sp>
      <p:sp>
        <p:nvSpPr>
          <p:cNvPr id="99" name="Rectangle 98">
            <a:extLst>
              <a:ext uri="{FF2B5EF4-FFF2-40B4-BE49-F238E27FC236}">
                <a16:creationId xmlns:a16="http://schemas.microsoft.com/office/drawing/2014/main" id="{D6567F12-AFDC-4968-8366-1B79F12E1A39}"/>
              </a:ext>
            </a:extLst>
          </p:cNvPr>
          <p:cNvSpPr/>
          <p:nvPr/>
        </p:nvSpPr>
        <p:spPr>
          <a:xfrm>
            <a:off x="4661189" y="3259893"/>
            <a:ext cx="943245" cy="461473"/>
          </a:xfrm>
          <a:prstGeom prst="rect">
            <a:avLst/>
          </a:prstGeom>
          <a:noFill/>
        </p:spPr>
        <p:txBody>
          <a:bodyPr wrap="square" lIns="0" tIns="0" rIns="0" bIns="0" rtlCol="0" anchor="ctr">
            <a:spAutoFit/>
          </a:bodyPr>
          <a:lstStyle/>
          <a:p>
            <a:pPr fontAlgn="base">
              <a:lnSpc>
                <a:spcPts val="1920"/>
              </a:lnSpc>
              <a:spcBef>
                <a:spcPts val="600"/>
              </a:spcBef>
              <a:spcAft>
                <a:spcPts val="600"/>
              </a:spcAft>
              <a:buClr>
                <a:srgbClr val="F0AB00"/>
              </a:buClr>
              <a:buSzPct val="80000"/>
            </a:pPr>
            <a:r>
              <a:rPr lang="en-US" sz="1200" b="1" dirty="0">
                <a:solidFill>
                  <a:schemeClr val="bg1"/>
                </a:solidFill>
                <a:ea typeface="Arial Unicode MS" pitchFamily="34" charset="-128"/>
                <a:cs typeface="Arial Unicode MS" pitchFamily="34" charset="-128"/>
              </a:rPr>
              <a:t>Track and Trace</a:t>
            </a:r>
          </a:p>
        </p:txBody>
      </p:sp>
      <p:cxnSp>
        <p:nvCxnSpPr>
          <p:cNvPr id="109" name="Straight Connector 108">
            <a:extLst>
              <a:ext uri="{FF2B5EF4-FFF2-40B4-BE49-F238E27FC236}">
                <a16:creationId xmlns:a16="http://schemas.microsoft.com/office/drawing/2014/main" id="{5FA66A1D-3808-4F9C-8782-D7453206B7C5}"/>
              </a:ext>
            </a:extLst>
          </p:cNvPr>
          <p:cNvCxnSpPr/>
          <p:nvPr/>
        </p:nvCxnSpPr>
        <p:spPr>
          <a:xfrm>
            <a:off x="4438396" y="3216842"/>
            <a:ext cx="0" cy="603113"/>
          </a:xfrm>
          <a:prstGeom prst="line">
            <a:avLst/>
          </a:prstGeom>
          <a:ln w="3175">
            <a:solidFill>
              <a:srgbClr val="FFFFFF">
                <a:alpha val="50196"/>
              </a:srgb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AF0FBC83-EAE6-443A-838B-FB1EA43BA9AC}"/>
              </a:ext>
            </a:extLst>
          </p:cNvPr>
          <p:cNvCxnSpPr/>
          <p:nvPr/>
        </p:nvCxnSpPr>
        <p:spPr>
          <a:xfrm>
            <a:off x="5558210" y="3216842"/>
            <a:ext cx="0" cy="603113"/>
          </a:xfrm>
          <a:prstGeom prst="line">
            <a:avLst/>
          </a:prstGeom>
          <a:ln w="3175">
            <a:solidFill>
              <a:srgbClr val="FFFFFF">
                <a:alpha val="50196"/>
              </a:srgb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D60E7B7F-CE47-4EF2-A1D1-5FE94CE6D041}"/>
              </a:ext>
            </a:extLst>
          </p:cNvPr>
          <p:cNvGrpSpPr/>
          <p:nvPr/>
        </p:nvGrpSpPr>
        <p:grpSpPr>
          <a:xfrm>
            <a:off x="1764587" y="1364900"/>
            <a:ext cx="5959421" cy="3106076"/>
            <a:chOff x="1764587" y="1364900"/>
            <a:chExt cx="5959421" cy="3106076"/>
          </a:xfrm>
        </p:grpSpPr>
        <p:sp>
          <p:nvSpPr>
            <p:cNvPr id="69" name="Freeform 5">
              <a:extLst>
                <a:ext uri="{FF2B5EF4-FFF2-40B4-BE49-F238E27FC236}">
                  <a16:creationId xmlns:a16="http://schemas.microsoft.com/office/drawing/2014/main" id="{512E80D4-3E83-49B1-AF60-24B420CBA795}"/>
                </a:ext>
              </a:extLst>
            </p:cNvPr>
            <p:cNvSpPr>
              <a:spLocks/>
            </p:cNvSpPr>
            <p:nvPr/>
          </p:nvSpPr>
          <p:spPr bwMode="auto">
            <a:xfrm>
              <a:off x="1764587" y="1410348"/>
              <a:ext cx="5959421" cy="3060628"/>
            </a:xfrm>
            <a:custGeom>
              <a:avLst/>
              <a:gdLst>
                <a:gd name="T0" fmla="*/ 161 w 1220"/>
                <a:gd name="T1" fmla="*/ 668 h 668"/>
                <a:gd name="T2" fmla="*/ 0 w 1220"/>
                <a:gd name="T3" fmla="*/ 507 h 668"/>
                <a:gd name="T4" fmla="*/ 138 w 1220"/>
                <a:gd name="T5" fmla="*/ 348 h 668"/>
                <a:gd name="T6" fmla="*/ 170 w 1220"/>
                <a:gd name="T7" fmla="*/ 343 h 668"/>
                <a:gd name="T8" fmla="*/ 165 w 1220"/>
                <a:gd name="T9" fmla="*/ 311 h 668"/>
                <a:gd name="T10" fmla="*/ 161 w 1220"/>
                <a:gd name="T11" fmla="*/ 268 h 668"/>
                <a:gd name="T12" fmla="*/ 430 w 1220"/>
                <a:gd name="T13" fmla="*/ 0 h 668"/>
                <a:gd name="T14" fmla="*/ 674 w 1220"/>
                <a:gd name="T15" fmla="*/ 158 h 668"/>
                <a:gd name="T16" fmla="*/ 688 w 1220"/>
                <a:gd name="T17" fmla="*/ 188 h 668"/>
                <a:gd name="T18" fmla="*/ 718 w 1220"/>
                <a:gd name="T19" fmla="*/ 173 h 668"/>
                <a:gd name="T20" fmla="*/ 818 w 1220"/>
                <a:gd name="T21" fmla="*/ 148 h 668"/>
                <a:gd name="T22" fmla="*/ 1032 w 1220"/>
                <a:gd name="T23" fmla="*/ 351 h 668"/>
                <a:gd name="T24" fmla="*/ 1034 w 1220"/>
                <a:gd name="T25" fmla="*/ 383 h 668"/>
                <a:gd name="T26" fmla="*/ 1066 w 1220"/>
                <a:gd name="T27" fmla="*/ 381 h 668"/>
                <a:gd name="T28" fmla="*/ 1076 w 1220"/>
                <a:gd name="T29" fmla="*/ 380 h 668"/>
                <a:gd name="T30" fmla="*/ 1220 w 1220"/>
                <a:gd name="T31" fmla="*/ 524 h 668"/>
                <a:gd name="T32" fmla="*/ 1076 w 1220"/>
                <a:gd name="T33" fmla="*/ 668 h 668"/>
                <a:gd name="T34" fmla="*/ 161 w 1220"/>
                <a:gd name="T35" fmla="*/ 66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20" h="668">
                  <a:moveTo>
                    <a:pt x="161" y="668"/>
                  </a:moveTo>
                  <a:cubicBezTo>
                    <a:pt x="72" y="668"/>
                    <a:pt x="0" y="596"/>
                    <a:pt x="0" y="507"/>
                  </a:cubicBezTo>
                  <a:cubicBezTo>
                    <a:pt x="0" y="428"/>
                    <a:pt x="59" y="359"/>
                    <a:pt x="138" y="348"/>
                  </a:cubicBezTo>
                  <a:cubicBezTo>
                    <a:pt x="170" y="343"/>
                    <a:pt x="170" y="343"/>
                    <a:pt x="170" y="343"/>
                  </a:cubicBezTo>
                  <a:cubicBezTo>
                    <a:pt x="165" y="311"/>
                    <a:pt x="165" y="311"/>
                    <a:pt x="165" y="311"/>
                  </a:cubicBezTo>
                  <a:cubicBezTo>
                    <a:pt x="162" y="297"/>
                    <a:pt x="161" y="282"/>
                    <a:pt x="161" y="268"/>
                  </a:cubicBezTo>
                  <a:cubicBezTo>
                    <a:pt x="161" y="120"/>
                    <a:pt x="282" y="0"/>
                    <a:pt x="430" y="0"/>
                  </a:cubicBezTo>
                  <a:cubicBezTo>
                    <a:pt x="535" y="0"/>
                    <a:pt x="631" y="62"/>
                    <a:pt x="674" y="158"/>
                  </a:cubicBezTo>
                  <a:cubicBezTo>
                    <a:pt x="688" y="188"/>
                    <a:pt x="688" y="188"/>
                    <a:pt x="688" y="188"/>
                  </a:cubicBezTo>
                  <a:cubicBezTo>
                    <a:pt x="718" y="173"/>
                    <a:pt x="718" y="173"/>
                    <a:pt x="718" y="173"/>
                  </a:cubicBezTo>
                  <a:cubicBezTo>
                    <a:pt x="749" y="156"/>
                    <a:pt x="783" y="148"/>
                    <a:pt x="818" y="148"/>
                  </a:cubicBezTo>
                  <a:cubicBezTo>
                    <a:pt x="932" y="148"/>
                    <a:pt x="1026" y="237"/>
                    <a:pt x="1032" y="351"/>
                  </a:cubicBezTo>
                  <a:cubicBezTo>
                    <a:pt x="1034" y="383"/>
                    <a:pt x="1034" y="383"/>
                    <a:pt x="1034" y="383"/>
                  </a:cubicBezTo>
                  <a:cubicBezTo>
                    <a:pt x="1066" y="381"/>
                    <a:pt x="1066" y="381"/>
                    <a:pt x="1066" y="381"/>
                  </a:cubicBezTo>
                  <a:cubicBezTo>
                    <a:pt x="1070" y="381"/>
                    <a:pt x="1073" y="380"/>
                    <a:pt x="1076" y="380"/>
                  </a:cubicBezTo>
                  <a:cubicBezTo>
                    <a:pt x="1155" y="380"/>
                    <a:pt x="1220" y="445"/>
                    <a:pt x="1220" y="524"/>
                  </a:cubicBezTo>
                  <a:cubicBezTo>
                    <a:pt x="1220" y="604"/>
                    <a:pt x="1155" y="668"/>
                    <a:pt x="1076" y="668"/>
                  </a:cubicBezTo>
                  <a:lnTo>
                    <a:pt x="161" y="668"/>
                  </a:lnTo>
                  <a:close/>
                </a:path>
              </a:pathLst>
            </a:custGeom>
            <a:solidFill>
              <a:schemeClr val="bg1"/>
            </a:solidFill>
            <a:ln w="28575" algn="ctr">
              <a:solidFill>
                <a:schemeClr val="tx1"/>
              </a:solidFill>
              <a:prstDash val="solid"/>
              <a:miter lim="800000"/>
              <a:headEnd/>
              <a:tailEnd/>
            </a:ln>
          </p:spPr>
          <p:txBody>
            <a:bodyPr lIns="89935" tIns="71947" rIns="89935" bIns="71947" rtlCol="0" anchor="ctr"/>
            <a:lstStyle/>
            <a:p>
              <a:pPr algn="ctr" defTabSz="913667">
                <a:spcBef>
                  <a:spcPct val="50000"/>
                </a:spcBef>
                <a:buClr>
                  <a:srgbClr val="F0AB00"/>
                </a:buClr>
                <a:buSzPct val="80000"/>
                <a:defRPr/>
              </a:pPr>
              <a:endParaRPr lang="en-US" sz="1500" kern="0" dirty="0">
                <a:solidFill>
                  <a:srgbClr val="000000"/>
                </a:solidFill>
                <a:latin typeface="BentonSans Light" panose="02000503000000020004" pitchFamily="2" charset="0"/>
                <a:ea typeface="Arial Unicode MS" pitchFamily="34" charset="-128"/>
                <a:cs typeface="Arial Unicode MS" pitchFamily="34" charset="-128"/>
              </a:endParaRPr>
            </a:p>
          </p:txBody>
        </p:sp>
        <p:sp>
          <p:nvSpPr>
            <p:cNvPr id="70" name="Rectangle 69">
              <a:extLst>
                <a:ext uri="{FF2B5EF4-FFF2-40B4-BE49-F238E27FC236}">
                  <a16:creationId xmlns:a16="http://schemas.microsoft.com/office/drawing/2014/main" id="{AFF2729D-2EB0-4A97-AAA2-EB42EC9866AE}"/>
                </a:ext>
              </a:extLst>
            </p:cNvPr>
            <p:cNvSpPr/>
            <p:nvPr/>
          </p:nvSpPr>
          <p:spPr>
            <a:xfrm>
              <a:off x="2211689" y="3819955"/>
              <a:ext cx="4956142" cy="516466"/>
            </a:xfrm>
            <a:prstGeom prst="rect">
              <a:avLst/>
            </a:prstGeom>
            <a:solidFill>
              <a:schemeClr val="bg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2" tIns="68562" rIns="68562" bIns="68562" numCol="1" spcCol="0" rtlCol="0" fromWordArt="0" anchor="t" anchorCtr="0" forceAA="0" compatLnSpc="1">
              <a:prstTxWarp prst="textNoShape">
                <a:avLst/>
              </a:prstTxWarp>
              <a:noAutofit/>
            </a:bodyPr>
            <a:lstStyle/>
            <a:p>
              <a:pPr algn="ctr" defTabSz="914172"/>
              <a:endParaRPr lang="en-US" sz="1400" spc="15" dirty="0">
                <a:solidFill>
                  <a:schemeClr val="bg1"/>
                </a:solidFill>
                <a:latin typeface="Arial" panose="020B0604020202020204" pitchFamily="34" charset="0"/>
                <a:cs typeface="Arial" panose="020B0604020202020204" pitchFamily="34" charset="0"/>
              </a:endParaRPr>
            </a:p>
          </p:txBody>
        </p:sp>
        <p:sp>
          <p:nvSpPr>
            <p:cNvPr id="72" name="TextBox 71">
              <a:extLst>
                <a:ext uri="{FF2B5EF4-FFF2-40B4-BE49-F238E27FC236}">
                  <a16:creationId xmlns:a16="http://schemas.microsoft.com/office/drawing/2014/main" id="{8EE17529-DCBD-4D84-B939-8C6EF7D3F5BF}"/>
                </a:ext>
              </a:extLst>
            </p:cNvPr>
            <p:cNvSpPr txBox="1"/>
            <p:nvPr/>
          </p:nvSpPr>
          <p:spPr>
            <a:xfrm>
              <a:off x="2698718" y="3978721"/>
              <a:ext cx="3463297"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b="1" dirty="0">
                  <a:solidFill>
                    <a:schemeClr val="bg1"/>
                  </a:solidFill>
                  <a:ea typeface="Arial Unicode MS" pitchFamily="34" charset="-128"/>
                  <a:cs typeface="Arial Unicode MS" pitchFamily="34" charset="-128"/>
                </a:rPr>
                <a:t>Connectivity &amp; Platform</a:t>
              </a:r>
            </a:p>
          </p:txBody>
        </p:sp>
        <p:sp>
          <p:nvSpPr>
            <p:cNvPr id="74" name="Textfeld 165">
              <a:extLst>
                <a:ext uri="{FF2B5EF4-FFF2-40B4-BE49-F238E27FC236}">
                  <a16:creationId xmlns:a16="http://schemas.microsoft.com/office/drawing/2014/main" id="{E27FA680-4D54-42A6-9797-9FC6F38E8D98}"/>
                </a:ext>
              </a:extLst>
            </p:cNvPr>
            <p:cNvSpPr txBox="1"/>
            <p:nvPr/>
          </p:nvSpPr>
          <p:spPr>
            <a:xfrm>
              <a:off x="3943507" y="2445098"/>
              <a:ext cx="2699228" cy="692497"/>
            </a:xfrm>
            <a:prstGeom prst="rect">
              <a:avLst/>
            </a:prstGeom>
            <a:noFill/>
          </p:spPr>
          <p:txBody>
            <a:bodyPr wrap="square" lIns="0" tIns="0" rIns="0" bIns="0" rtlCol="0">
              <a:spAutoFit/>
            </a:bodyPr>
            <a:lstStyle/>
            <a:p>
              <a:pPr fontAlgn="base">
                <a:lnSpc>
                  <a:spcPts val="2500"/>
                </a:lnSpc>
                <a:spcBef>
                  <a:spcPts val="400"/>
                </a:spcBef>
                <a:spcAft>
                  <a:spcPct val="0"/>
                </a:spcAft>
                <a:buClr>
                  <a:srgbClr val="F0AB00"/>
                </a:buClr>
                <a:buSzPct val="80000"/>
              </a:pPr>
              <a:r>
                <a:rPr lang="en-US" sz="2100" b="1" kern="0" dirty="0">
                  <a:ea typeface="Arial Unicode MS" pitchFamily="34" charset="-128"/>
                  <a:cs typeface="Arial Unicode MS" pitchFamily="34" charset="-128"/>
                </a:rPr>
                <a:t>Logistics</a:t>
              </a:r>
            </a:p>
            <a:p>
              <a:pPr fontAlgn="base">
                <a:lnSpc>
                  <a:spcPts val="2500"/>
                </a:lnSpc>
                <a:spcBef>
                  <a:spcPts val="400"/>
                </a:spcBef>
                <a:spcAft>
                  <a:spcPct val="0"/>
                </a:spcAft>
                <a:buClr>
                  <a:srgbClr val="F0AB00"/>
                </a:buClr>
                <a:buSzPct val="80000"/>
              </a:pPr>
              <a:r>
                <a:rPr lang="en-US" sz="2100" b="1" kern="0" dirty="0">
                  <a:ea typeface="Arial Unicode MS" pitchFamily="34" charset="-128"/>
                  <a:cs typeface="Arial Unicode MS" pitchFamily="34" charset="-128"/>
                </a:rPr>
                <a:t>Business Network</a:t>
              </a:r>
            </a:p>
          </p:txBody>
        </p:sp>
        <p:pic>
          <p:nvPicPr>
            <p:cNvPr id="76" name="Picture 20">
              <a:extLst>
                <a:ext uri="{FF2B5EF4-FFF2-40B4-BE49-F238E27FC236}">
                  <a16:creationId xmlns:a16="http://schemas.microsoft.com/office/drawing/2014/main" id="{58E91BB6-6973-4278-BA3C-7C52CFD15931}"/>
                </a:ext>
              </a:extLst>
            </p:cNvPr>
            <p:cNvPicPr>
              <a:picLocks noChangeAspect="1"/>
            </p:cNvPicPr>
            <p:nvPr/>
          </p:nvPicPr>
          <p:blipFill rotWithShape="1">
            <a:blip r:embed="rId12" cstate="hqprint">
              <a:extLst>
                <a:ext uri="{BEBA8EAE-BF5A-486C-A8C5-ECC9F3942E4B}">
                  <a14:imgProps xmlns:a14="http://schemas.microsoft.com/office/drawing/2010/main">
                    <a14:imgLayer r:embed="rId13">
                      <a14:imgEffect>
                        <a14:backgroundRemoval t="0" b="100000" l="0" r="48684"/>
                      </a14:imgEffect>
                    </a14:imgLayer>
                  </a14:imgProps>
                </a:ext>
                <a:ext uri="{28A0092B-C50C-407E-A947-70E740481C1C}">
                  <a14:useLocalDpi xmlns:a14="http://schemas.microsoft.com/office/drawing/2010/main"/>
                </a:ext>
              </a:extLst>
            </a:blip>
            <a:srcRect r="54410"/>
            <a:stretch/>
          </p:blipFill>
          <p:spPr>
            <a:xfrm>
              <a:off x="2906681" y="2487108"/>
              <a:ext cx="989992" cy="480678"/>
            </a:xfrm>
            <a:prstGeom prst="rect">
              <a:avLst/>
            </a:prstGeom>
            <a:noFill/>
          </p:spPr>
        </p:pic>
        <p:pic>
          <p:nvPicPr>
            <p:cNvPr id="80" name="Google Shape;403;p33">
              <a:extLst>
                <a:ext uri="{FF2B5EF4-FFF2-40B4-BE49-F238E27FC236}">
                  <a16:creationId xmlns:a16="http://schemas.microsoft.com/office/drawing/2014/main" id="{FE7CCAAB-91F3-492F-8E6A-36CB0567DE8F}"/>
                </a:ext>
              </a:extLst>
            </p:cNvPr>
            <p:cNvPicPr preferRelativeResize="0"/>
            <p:nvPr/>
          </p:nvPicPr>
          <p:blipFill rotWithShape="1">
            <a:blip r:embed="rId14" cstate="hqprint">
              <a:alphaModFix/>
              <a:extLst>
                <a:ext uri="{28A0092B-C50C-407E-A947-70E740481C1C}">
                  <a14:useLocalDpi xmlns:a14="http://schemas.microsoft.com/office/drawing/2010/main"/>
                </a:ext>
              </a:extLst>
            </a:blip>
            <a:srcRect/>
            <a:stretch/>
          </p:blipFill>
          <p:spPr>
            <a:xfrm rot="5181834">
              <a:off x="3347470" y="1347699"/>
              <a:ext cx="1134724" cy="1169126"/>
            </a:xfrm>
            <a:prstGeom prst="rect">
              <a:avLst/>
            </a:prstGeom>
            <a:noFill/>
            <a:ln>
              <a:noFill/>
            </a:ln>
          </p:spPr>
        </p:pic>
        <p:sp>
          <p:nvSpPr>
            <p:cNvPr id="57" name="Rectangle 56">
              <a:extLst>
                <a:ext uri="{FF2B5EF4-FFF2-40B4-BE49-F238E27FC236}">
                  <a16:creationId xmlns:a16="http://schemas.microsoft.com/office/drawing/2014/main" id="{D0CDDF0E-E011-4F3D-83F3-49DEE9FFFE40}"/>
                </a:ext>
              </a:extLst>
            </p:cNvPr>
            <p:cNvSpPr/>
            <p:nvPr/>
          </p:nvSpPr>
          <p:spPr bwMode="gray">
            <a:xfrm>
              <a:off x="3452159" y="3273963"/>
              <a:ext cx="1184475" cy="529116"/>
            </a:xfrm>
            <a:prstGeom prst="rect">
              <a:avLst/>
            </a:prstGeom>
            <a:solidFill>
              <a:schemeClr val="accent1"/>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1"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Freight Collaboration</a:t>
              </a:r>
            </a:p>
          </p:txBody>
        </p:sp>
        <p:sp>
          <p:nvSpPr>
            <p:cNvPr id="58" name="Rectangle 57">
              <a:extLst>
                <a:ext uri="{FF2B5EF4-FFF2-40B4-BE49-F238E27FC236}">
                  <a16:creationId xmlns:a16="http://schemas.microsoft.com/office/drawing/2014/main" id="{E5D2403C-833C-4E77-9DE3-41DACD56D3E6}"/>
                </a:ext>
              </a:extLst>
            </p:cNvPr>
            <p:cNvSpPr/>
            <p:nvPr/>
          </p:nvSpPr>
          <p:spPr bwMode="gray">
            <a:xfrm>
              <a:off x="4714010" y="3273963"/>
              <a:ext cx="1184475" cy="529116"/>
            </a:xfrm>
            <a:prstGeom prst="rect">
              <a:avLst/>
            </a:prstGeom>
            <a:solidFill>
              <a:schemeClr val="accent1"/>
            </a:solidFill>
            <a:ln w="2540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200" b="1" kern="0" dirty="0">
                  <a:solidFill>
                    <a:schemeClr val="bg1"/>
                  </a:solidFill>
                  <a:ea typeface="Arial Unicode MS" pitchFamily="34" charset="-128"/>
                  <a:cs typeface="Arial Unicode MS" pitchFamily="34" charset="-128"/>
                </a:rPr>
                <a:t>Global </a:t>
              </a:r>
              <a:r>
                <a:rPr lang="en-US" sz="1200" b="1" kern="0">
                  <a:solidFill>
                    <a:schemeClr val="bg1"/>
                  </a:solidFill>
                  <a:ea typeface="Arial Unicode MS" pitchFamily="34" charset="-128"/>
                  <a:cs typeface="Arial Unicode MS" pitchFamily="34" charset="-128"/>
                </a:rPr>
                <a:t>Track </a:t>
              </a:r>
              <a:r>
                <a:rPr lang="en-US" sz="1200" b="1" kern="0" dirty="0">
                  <a:solidFill>
                    <a:schemeClr val="bg1"/>
                  </a:solidFill>
                  <a:ea typeface="Arial Unicode MS" pitchFamily="34" charset="-128"/>
                  <a:cs typeface="Arial Unicode MS" pitchFamily="34" charset="-128"/>
                </a:rPr>
                <a:t>and Trace</a:t>
              </a:r>
            </a:p>
          </p:txBody>
        </p:sp>
        <p:sp>
          <p:nvSpPr>
            <p:cNvPr id="60" name="Arrow: Pentagon 59">
              <a:extLst>
                <a:ext uri="{FF2B5EF4-FFF2-40B4-BE49-F238E27FC236}">
                  <a16:creationId xmlns:a16="http://schemas.microsoft.com/office/drawing/2014/main" id="{9CA54C99-CDBF-441D-9FD6-0063D5336C27}"/>
                </a:ext>
              </a:extLst>
            </p:cNvPr>
            <p:cNvSpPr/>
            <p:nvPr/>
          </p:nvSpPr>
          <p:spPr bwMode="gray">
            <a:xfrm>
              <a:off x="2226679" y="3306242"/>
              <a:ext cx="1178215" cy="482208"/>
            </a:xfrm>
            <a:prstGeom prst="homePlate">
              <a:avLst/>
            </a:prstGeom>
            <a:noFill/>
            <a:ln w="2540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200" b="1" kern="0" dirty="0">
                  <a:ea typeface="Arial Unicode MS" pitchFamily="34" charset="-128"/>
                </a:rPr>
                <a:t>Capability</a:t>
              </a:r>
            </a:p>
          </p:txBody>
        </p:sp>
      </p:grpSp>
      <p:grpSp>
        <p:nvGrpSpPr>
          <p:cNvPr id="54" name="Gruppieren 86">
            <a:extLst>
              <a:ext uri="{FF2B5EF4-FFF2-40B4-BE49-F238E27FC236}">
                <a16:creationId xmlns:a16="http://schemas.microsoft.com/office/drawing/2014/main" id="{5D9E1D14-3E67-4D42-A162-254EFDF400E4}"/>
              </a:ext>
            </a:extLst>
          </p:cNvPr>
          <p:cNvGrpSpPr/>
          <p:nvPr/>
        </p:nvGrpSpPr>
        <p:grpSpPr>
          <a:xfrm>
            <a:off x="3920867" y="4448258"/>
            <a:ext cx="2819156" cy="592760"/>
            <a:chOff x="3419696" y="1849564"/>
            <a:chExt cx="3508511" cy="663409"/>
          </a:xfrm>
        </p:grpSpPr>
        <p:pic>
          <p:nvPicPr>
            <p:cNvPr id="55" name="Bild 274">
              <a:extLst>
                <a:ext uri="{FF2B5EF4-FFF2-40B4-BE49-F238E27FC236}">
                  <a16:creationId xmlns:a16="http://schemas.microsoft.com/office/drawing/2014/main" id="{26345E87-6245-4684-9598-6F7CBB7FECF7}"/>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a:stretch/>
          </p:blipFill>
          <p:spPr>
            <a:xfrm>
              <a:off x="4316103" y="2014987"/>
              <a:ext cx="800841" cy="343927"/>
            </a:xfrm>
            <a:prstGeom prst="rect">
              <a:avLst/>
            </a:prstGeom>
          </p:spPr>
        </p:pic>
        <p:pic>
          <p:nvPicPr>
            <p:cNvPr id="56" name="Bild 21">
              <a:extLst>
                <a:ext uri="{FF2B5EF4-FFF2-40B4-BE49-F238E27FC236}">
                  <a16:creationId xmlns:a16="http://schemas.microsoft.com/office/drawing/2014/main" id="{B4A066EF-8EA6-47D7-AA44-0917037364AF}"/>
                </a:ext>
              </a:extLst>
            </p:cNvPr>
            <p:cNvPicPr>
              <a:picLocks noChangeAspect="1"/>
            </p:cNvPicPr>
            <p:nvPr/>
          </p:nvPicPr>
          <p:blipFill rotWithShape="1">
            <a:blip r:embed="rId16" cstate="hqprint">
              <a:extLst>
                <a:ext uri="{28A0092B-C50C-407E-A947-70E740481C1C}">
                  <a14:useLocalDpi xmlns:a14="http://schemas.microsoft.com/office/drawing/2010/main"/>
                </a:ext>
              </a:extLst>
            </a:blip>
            <a:srcRect/>
            <a:stretch/>
          </p:blipFill>
          <p:spPr>
            <a:xfrm>
              <a:off x="5398529" y="2028120"/>
              <a:ext cx="607293" cy="343927"/>
            </a:xfrm>
            <a:prstGeom prst="rect">
              <a:avLst/>
            </a:prstGeom>
          </p:spPr>
        </p:pic>
        <p:pic>
          <p:nvPicPr>
            <p:cNvPr id="61" name="Picture 58">
              <a:extLst>
                <a:ext uri="{FF2B5EF4-FFF2-40B4-BE49-F238E27FC236}">
                  <a16:creationId xmlns:a16="http://schemas.microsoft.com/office/drawing/2014/main" id="{B774EC4F-E2DD-4E1C-8621-2C7FAA7E4534}"/>
                </a:ext>
              </a:extLst>
            </p:cNvPr>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3419696" y="1849564"/>
              <a:ext cx="663409" cy="663409"/>
            </a:xfrm>
            <a:prstGeom prst="rect">
              <a:avLst/>
            </a:prstGeom>
          </p:spPr>
        </p:pic>
        <p:pic>
          <p:nvPicPr>
            <p:cNvPr id="62" name="Grafik 56">
              <a:extLst>
                <a:ext uri="{FF2B5EF4-FFF2-40B4-BE49-F238E27FC236}">
                  <a16:creationId xmlns:a16="http://schemas.microsoft.com/office/drawing/2014/main" id="{9CA8F967-064E-4C4C-BCCF-BFF9A578069B}"/>
                </a:ext>
              </a:extLst>
            </p:cNvPr>
            <p:cNvPicPr>
              <a:picLocks noChangeAspect="1"/>
            </p:cNvPicPr>
            <p:nvPr/>
          </p:nvPicPr>
          <p:blipFill rotWithShape="1">
            <a:blip r:embed="rId18" cstate="hqprint">
              <a:extLst>
                <a:ext uri="{28A0092B-C50C-407E-A947-70E740481C1C}">
                  <a14:useLocalDpi xmlns:a14="http://schemas.microsoft.com/office/drawing/2010/main"/>
                </a:ext>
              </a:extLst>
            </a:blip>
            <a:srcRect/>
            <a:stretch/>
          </p:blipFill>
          <p:spPr>
            <a:xfrm flipH="1">
              <a:off x="6257585" y="2051997"/>
              <a:ext cx="670622" cy="310094"/>
            </a:xfrm>
            <a:prstGeom prst="rect">
              <a:avLst/>
            </a:prstGeom>
          </p:spPr>
        </p:pic>
      </p:grpSp>
      <p:sp>
        <p:nvSpPr>
          <p:cNvPr id="63" name="TextBox 62">
            <a:extLst>
              <a:ext uri="{FF2B5EF4-FFF2-40B4-BE49-F238E27FC236}">
                <a16:creationId xmlns:a16="http://schemas.microsoft.com/office/drawing/2014/main" id="{60E7BB1D-CD96-4387-A16C-A89C1AF447D8}"/>
              </a:ext>
            </a:extLst>
          </p:cNvPr>
          <p:cNvSpPr txBox="1"/>
          <p:nvPr/>
        </p:nvSpPr>
        <p:spPr>
          <a:xfrm>
            <a:off x="6934488" y="4667086"/>
            <a:ext cx="1600822"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b="1" kern="0" dirty="0">
                <a:ea typeface="Arial Unicode MS" pitchFamily="34" charset="-128"/>
                <a:cs typeface="Arial Unicode MS" pitchFamily="34" charset="-128"/>
              </a:rPr>
              <a:t>Multi-modal</a:t>
            </a:r>
          </a:p>
        </p:txBody>
      </p:sp>
      <p:sp>
        <p:nvSpPr>
          <p:cNvPr id="64" name="TextBox 63">
            <a:extLst>
              <a:ext uri="{FF2B5EF4-FFF2-40B4-BE49-F238E27FC236}">
                <a16:creationId xmlns:a16="http://schemas.microsoft.com/office/drawing/2014/main" id="{2E823464-65FE-43B3-AB17-756D99B5E68D}"/>
              </a:ext>
            </a:extLst>
          </p:cNvPr>
          <p:cNvSpPr txBox="1"/>
          <p:nvPr/>
        </p:nvSpPr>
        <p:spPr>
          <a:xfrm>
            <a:off x="1773121" y="4667086"/>
            <a:ext cx="1600822"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b="1" kern="0" dirty="0">
                <a:ea typeface="Arial Unicode MS" pitchFamily="34" charset="-128"/>
                <a:cs typeface="Arial Unicode MS" pitchFamily="34" charset="-128"/>
              </a:rPr>
              <a:t>Intelligent Suite</a:t>
            </a:r>
          </a:p>
        </p:txBody>
      </p:sp>
      <p:grpSp>
        <p:nvGrpSpPr>
          <p:cNvPr id="65" name="Group 64">
            <a:extLst>
              <a:ext uri="{FF2B5EF4-FFF2-40B4-BE49-F238E27FC236}">
                <a16:creationId xmlns:a16="http://schemas.microsoft.com/office/drawing/2014/main" id="{26CFC811-E923-4318-BB0E-6D8A4B11DADB}"/>
              </a:ext>
            </a:extLst>
          </p:cNvPr>
          <p:cNvGrpSpPr/>
          <p:nvPr/>
        </p:nvGrpSpPr>
        <p:grpSpPr>
          <a:xfrm>
            <a:off x="3057694" y="4534593"/>
            <a:ext cx="533062" cy="492989"/>
            <a:chOff x="6659395" y="4539506"/>
            <a:chExt cx="535647" cy="466901"/>
          </a:xfrm>
        </p:grpSpPr>
        <p:sp>
          <p:nvSpPr>
            <p:cNvPr id="66" name="Oval 65">
              <a:extLst>
                <a:ext uri="{FF2B5EF4-FFF2-40B4-BE49-F238E27FC236}">
                  <a16:creationId xmlns:a16="http://schemas.microsoft.com/office/drawing/2014/main" id="{B088B2D8-B0C6-4B33-AE42-C26944485EB6}"/>
                </a:ext>
              </a:extLst>
            </p:cNvPr>
            <p:cNvSpPr/>
            <p:nvPr/>
          </p:nvSpPr>
          <p:spPr>
            <a:xfrm>
              <a:off x="6659395" y="4539506"/>
              <a:ext cx="535647" cy="466901"/>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66">
              <a:extLst>
                <a:ext uri="{FF2B5EF4-FFF2-40B4-BE49-F238E27FC236}">
                  <a16:creationId xmlns:a16="http://schemas.microsoft.com/office/drawing/2014/main" id="{6AC5FB3B-9DE6-41C0-88AE-1C212CFB39B8}"/>
                </a:ext>
              </a:extLst>
            </p:cNvPr>
            <p:cNvPicPr>
              <a:picLocks noChangeAspect="1"/>
            </p:cNvPicPr>
            <p:nvPr/>
          </p:nvPicPr>
          <p:blipFill>
            <a:blip r:embed="rId19" cstate="hqprint">
              <a:extLst>
                <a:ext uri="{28A0092B-C50C-407E-A947-70E740481C1C}">
                  <a14:useLocalDpi xmlns:a14="http://schemas.microsoft.com/office/drawing/2010/main"/>
                </a:ext>
              </a:extLst>
            </a:blip>
            <a:stretch>
              <a:fillRect/>
            </a:stretch>
          </p:blipFill>
          <p:spPr>
            <a:xfrm>
              <a:off x="6752785" y="4596734"/>
              <a:ext cx="348867" cy="348867"/>
            </a:xfrm>
            <a:prstGeom prst="rect">
              <a:avLst/>
            </a:prstGeom>
          </p:spPr>
        </p:pic>
      </p:grpSp>
      <p:sp>
        <p:nvSpPr>
          <p:cNvPr id="81" name="Rectangle 80">
            <a:extLst>
              <a:ext uri="{FF2B5EF4-FFF2-40B4-BE49-F238E27FC236}">
                <a16:creationId xmlns:a16="http://schemas.microsoft.com/office/drawing/2014/main" id="{C2C3950C-5625-441F-B306-34A49CC27B62}"/>
              </a:ext>
            </a:extLst>
          </p:cNvPr>
          <p:cNvSpPr/>
          <p:nvPr/>
        </p:nvSpPr>
        <p:spPr bwMode="gray">
          <a:xfrm>
            <a:off x="5975861" y="3273963"/>
            <a:ext cx="1184475" cy="529116"/>
          </a:xfrm>
          <a:prstGeom prst="rect">
            <a:avLst/>
          </a:prstGeom>
          <a:solidFill>
            <a:schemeClr val="accent1"/>
          </a:solidFill>
          <a:ln w="2540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200" b="1" kern="0" dirty="0">
                <a:solidFill>
                  <a:schemeClr val="bg1"/>
                </a:solidFill>
                <a:ea typeface="Arial Unicode MS" pitchFamily="34" charset="-128"/>
                <a:cs typeface="Arial Unicode MS" pitchFamily="34" charset="-128"/>
              </a:rPr>
              <a:t>Material Traceability</a:t>
            </a:r>
          </a:p>
        </p:txBody>
      </p:sp>
      <p:sp>
        <p:nvSpPr>
          <p:cNvPr id="82" name="Textfeld 197">
            <a:extLst>
              <a:ext uri="{FF2B5EF4-FFF2-40B4-BE49-F238E27FC236}">
                <a16:creationId xmlns:a16="http://schemas.microsoft.com/office/drawing/2014/main" id="{ADC15449-D4B1-440F-A600-629BAC662464}"/>
              </a:ext>
            </a:extLst>
          </p:cNvPr>
          <p:cNvSpPr txBox="1"/>
          <p:nvPr/>
        </p:nvSpPr>
        <p:spPr>
          <a:xfrm>
            <a:off x="433599" y="3729734"/>
            <a:ext cx="920632" cy="153888"/>
          </a:xfrm>
          <a:prstGeom prst="rect">
            <a:avLst/>
          </a:prstGeom>
          <a:solidFill>
            <a:schemeClr val="bg1"/>
          </a:solidFill>
          <a:ln>
            <a:solidFill>
              <a:schemeClr val="bg1"/>
            </a:solidFill>
          </a:ln>
        </p:spPr>
        <p:txBody>
          <a:bodyPr wrap="square" lIns="0" tIns="0" rIns="0" bIns="0" rtlCol="0">
            <a:spAutoFit/>
          </a:bodyPr>
          <a:lstStyle/>
          <a:p>
            <a:pPr algn="ctr" fontAlgn="base">
              <a:lnSpc>
                <a:spcPts val="1200"/>
              </a:lnSpc>
              <a:spcBef>
                <a:spcPct val="50000"/>
              </a:spcBef>
              <a:spcAft>
                <a:spcPct val="0"/>
              </a:spcAft>
              <a:buClr>
                <a:srgbClr val="F0AB00"/>
              </a:buClr>
              <a:buSzPct val="80000"/>
            </a:pPr>
            <a:r>
              <a:rPr lang="en-US" sz="1200" kern="0" dirty="0">
                <a:ea typeface="Arial Unicode MS" pitchFamily="34" charset="-128"/>
                <a:cs typeface="Arial Unicode MS" pitchFamily="34" charset="-128"/>
              </a:rPr>
              <a:t>Customers</a:t>
            </a:r>
            <a:r>
              <a:rPr lang="en-US" sz="1100" kern="0" dirty="0">
                <a:ea typeface="Arial Unicode MS" pitchFamily="34" charset="-128"/>
                <a:cs typeface="Arial Unicode MS" pitchFamily="34" charset="-128"/>
              </a:rPr>
              <a:t> </a:t>
            </a:r>
          </a:p>
        </p:txBody>
      </p:sp>
    </p:spTree>
    <p:extLst>
      <p:ext uri="{BB962C8B-B14F-4D97-AF65-F5344CB8AC3E}">
        <p14:creationId xmlns:p14="http://schemas.microsoft.com/office/powerpoint/2010/main" val="880377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143" name="Bild 32">
            <a:extLst>
              <a:ext uri="{FF2B5EF4-FFF2-40B4-BE49-F238E27FC236}">
                <a16:creationId xmlns:a16="http://schemas.microsoft.com/office/drawing/2014/main" id="{A1D0AE41-975D-7549-935F-4CBBCE10E3F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9478074" y="4995019"/>
            <a:ext cx="300299" cy="540157"/>
          </a:xfrm>
          <a:prstGeom prst="rect">
            <a:avLst/>
          </a:prstGeom>
        </p:spPr>
      </p:pic>
      <p:cxnSp>
        <p:nvCxnSpPr>
          <p:cNvPr id="386" name="Google Shape;386;p32"/>
          <p:cNvCxnSpPr>
            <a:cxnSpLocks/>
          </p:cNvCxnSpPr>
          <p:nvPr/>
        </p:nvCxnSpPr>
        <p:spPr>
          <a:xfrm>
            <a:off x="8581654" y="5114092"/>
            <a:ext cx="902700" cy="227100"/>
          </a:xfrm>
          <a:prstGeom prst="straightConnector1">
            <a:avLst/>
          </a:prstGeom>
          <a:noFill/>
          <a:ln w="9525" cap="flat" cmpd="sng">
            <a:solidFill>
              <a:schemeClr val="dk1"/>
            </a:solidFill>
            <a:prstDash val="solid"/>
            <a:round/>
            <a:headEnd type="none" w="sm" len="sm"/>
            <a:tailEnd type="none" w="sm" len="sm"/>
          </a:ln>
        </p:spPr>
      </p:cxnSp>
      <p:pic>
        <p:nvPicPr>
          <p:cNvPr id="304" name="Google Shape;304;p32"/>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rot="5181834">
            <a:off x="3937469" y="3116942"/>
            <a:ext cx="838708" cy="1039093"/>
          </a:xfrm>
          <a:prstGeom prst="rect">
            <a:avLst/>
          </a:prstGeom>
          <a:noFill/>
          <a:ln>
            <a:noFill/>
          </a:ln>
        </p:spPr>
      </p:pic>
      <p:cxnSp>
        <p:nvCxnSpPr>
          <p:cNvPr id="294" name="Google Shape;294;p32"/>
          <p:cNvCxnSpPr>
            <a:cxnSpLocks/>
          </p:cNvCxnSpPr>
          <p:nvPr/>
        </p:nvCxnSpPr>
        <p:spPr>
          <a:xfrm>
            <a:off x="6464141" y="4605781"/>
            <a:ext cx="1405823" cy="501995"/>
          </a:xfrm>
          <a:prstGeom prst="straightConnector1">
            <a:avLst/>
          </a:prstGeom>
          <a:noFill/>
          <a:ln w="9525" cap="flat" cmpd="sng">
            <a:solidFill>
              <a:schemeClr val="dk1"/>
            </a:solidFill>
            <a:prstDash val="solid"/>
            <a:round/>
            <a:headEnd type="none" w="sm" len="sm"/>
            <a:tailEnd type="none" w="sm" len="sm"/>
          </a:ln>
        </p:spPr>
      </p:cxnSp>
      <p:sp>
        <p:nvSpPr>
          <p:cNvPr id="295" name="Google Shape;295;p32"/>
          <p:cNvSpPr/>
          <p:nvPr/>
        </p:nvSpPr>
        <p:spPr>
          <a:xfrm>
            <a:off x="7869964" y="5035767"/>
            <a:ext cx="120150" cy="117719"/>
          </a:xfrm>
          <a:prstGeom prst="rect">
            <a:avLst/>
          </a:prstGeom>
          <a:solidFill>
            <a:schemeClr val="lt1"/>
          </a:solidFill>
          <a:ln>
            <a:noFill/>
          </a:ln>
        </p:spPr>
        <p:txBody>
          <a:bodyPr spcFirstLastPara="1" wrap="square" lIns="90000" tIns="72000" rIns="90000" bIns="720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296" name="Google Shape;296;p32"/>
          <p:cNvSpPr/>
          <p:nvPr/>
        </p:nvSpPr>
        <p:spPr>
          <a:xfrm>
            <a:off x="206796" y="4257890"/>
            <a:ext cx="2873272" cy="354145"/>
          </a:xfrm>
          <a:prstGeom prst="rect">
            <a:avLst/>
          </a:prstGeom>
          <a:solidFill>
            <a:schemeClr val="tx1"/>
          </a:solidFill>
          <a:ln>
            <a:noFill/>
          </a:ln>
        </p:spPr>
        <p:txBody>
          <a:bodyPr spcFirstLastPara="1" wrap="square" lIns="90000" tIns="72000" rIns="90000" bIns="720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298" name="Google Shape;298;p32"/>
          <p:cNvSpPr/>
          <p:nvPr/>
        </p:nvSpPr>
        <p:spPr>
          <a:xfrm>
            <a:off x="-1" y="5537622"/>
            <a:ext cx="12195175" cy="1320378"/>
          </a:xfrm>
          <a:prstGeom prst="rect">
            <a:avLst/>
          </a:prstGeom>
          <a:solidFill>
            <a:schemeClr val="dk1"/>
          </a:solidFill>
          <a:ln>
            <a:noFill/>
          </a:ln>
        </p:spPr>
        <p:txBody>
          <a:bodyPr spcFirstLastPara="1" wrap="square" lIns="90000" tIns="72000" rIns="90000" bIns="720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299" name="Google Shape;299;p32"/>
          <p:cNvSpPr txBox="1"/>
          <p:nvPr/>
        </p:nvSpPr>
        <p:spPr>
          <a:xfrm>
            <a:off x="491570" y="325768"/>
            <a:ext cx="11186476" cy="677108"/>
          </a:xfrm>
          <a:prstGeom prst="rect">
            <a:avLst/>
          </a:prstGeom>
          <a:noFill/>
          <a:ln>
            <a:noFill/>
          </a:ln>
        </p:spPr>
        <p:txBody>
          <a:bodyPr spcFirstLastPara="1" wrap="square" lIns="91425" tIns="45700" rIns="91425" bIns="45700" anchor="t" anchorCtr="0">
            <a:noAutofit/>
          </a:bodyPr>
          <a:lstStyle/>
          <a:p>
            <a:pPr lvl="0">
              <a:buSzPts val="2400"/>
            </a:pPr>
            <a:r>
              <a:rPr lang="en-US" sz="2400" b="1" kern="1200" dirty="0">
                <a:ea typeface="+mj-ea"/>
                <a:cs typeface="+mj-cs"/>
              </a:rPr>
              <a:t>SAP Logistics Business Network openness</a:t>
            </a:r>
            <a:br>
              <a:rPr lang="en-US" sz="3200" b="1" dirty="0">
                <a:ea typeface="Arial Unicode MS" pitchFamily="34" charset="-128"/>
                <a:cs typeface="Arial Unicode MS" pitchFamily="34" charset="-128"/>
              </a:rPr>
            </a:br>
            <a:r>
              <a:rPr lang="en-US" sz="2000" dirty="0">
                <a:ea typeface="Arial Unicode MS" pitchFamily="34" charset="-128"/>
                <a:cs typeface="Arial Unicode MS" pitchFamily="34" charset="-128"/>
              </a:rPr>
              <a:t>Extend the reach and accelerate innovation with established partner services</a:t>
            </a:r>
            <a:endParaRPr sz="3200" b="1" dirty="0">
              <a:solidFill>
                <a:schemeClr val="dk1"/>
              </a:solidFill>
              <a:latin typeface="Arial"/>
              <a:ea typeface="Arial"/>
              <a:cs typeface="Arial"/>
              <a:sym typeface="Arial"/>
            </a:endParaRPr>
          </a:p>
        </p:txBody>
      </p:sp>
      <p:sp>
        <p:nvSpPr>
          <p:cNvPr id="300" name="Google Shape;300;p32"/>
          <p:cNvSpPr/>
          <p:nvPr/>
        </p:nvSpPr>
        <p:spPr>
          <a:xfrm>
            <a:off x="3292219" y="2991774"/>
            <a:ext cx="3222073" cy="1795176"/>
          </a:xfrm>
          <a:custGeom>
            <a:avLst/>
            <a:gdLst/>
            <a:ahLst/>
            <a:cxnLst/>
            <a:rect l="l" t="t" r="r" b="b"/>
            <a:pathLst>
              <a:path w="1220" h="668" extrusionOk="0">
                <a:moveTo>
                  <a:pt x="161" y="668"/>
                </a:moveTo>
                <a:cubicBezTo>
                  <a:pt x="72" y="668"/>
                  <a:pt x="0" y="596"/>
                  <a:pt x="0" y="507"/>
                </a:cubicBezTo>
                <a:cubicBezTo>
                  <a:pt x="0" y="428"/>
                  <a:pt x="59" y="359"/>
                  <a:pt x="138" y="348"/>
                </a:cubicBezTo>
                <a:cubicBezTo>
                  <a:pt x="170" y="343"/>
                  <a:pt x="170" y="343"/>
                  <a:pt x="170" y="343"/>
                </a:cubicBezTo>
                <a:cubicBezTo>
                  <a:pt x="165" y="311"/>
                  <a:pt x="165" y="311"/>
                  <a:pt x="165" y="311"/>
                </a:cubicBezTo>
                <a:cubicBezTo>
                  <a:pt x="162" y="297"/>
                  <a:pt x="161" y="282"/>
                  <a:pt x="161" y="268"/>
                </a:cubicBezTo>
                <a:cubicBezTo>
                  <a:pt x="161" y="120"/>
                  <a:pt x="282" y="0"/>
                  <a:pt x="430" y="0"/>
                </a:cubicBezTo>
                <a:cubicBezTo>
                  <a:pt x="535" y="0"/>
                  <a:pt x="631" y="62"/>
                  <a:pt x="674" y="158"/>
                </a:cubicBezTo>
                <a:cubicBezTo>
                  <a:pt x="688" y="188"/>
                  <a:pt x="688" y="188"/>
                  <a:pt x="688" y="188"/>
                </a:cubicBezTo>
                <a:cubicBezTo>
                  <a:pt x="718" y="173"/>
                  <a:pt x="718" y="173"/>
                  <a:pt x="718" y="173"/>
                </a:cubicBezTo>
                <a:cubicBezTo>
                  <a:pt x="749" y="156"/>
                  <a:pt x="783" y="148"/>
                  <a:pt x="818" y="148"/>
                </a:cubicBezTo>
                <a:cubicBezTo>
                  <a:pt x="932" y="148"/>
                  <a:pt x="1026" y="237"/>
                  <a:pt x="1032" y="351"/>
                </a:cubicBezTo>
                <a:cubicBezTo>
                  <a:pt x="1034" y="383"/>
                  <a:pt x="1034" y="383"/>
                  <a:pt x="1034" y="383"/>
                </a:cubicBezTo>
                <a:cubicBezTo>
                  <a:pt x="1066" y="381"/>
                  <a:pt x="1066" y="381"/>
                  <a:pt x="1066" y="381"/>
                </a:cubicBezTo>
                <a:cubicBezTo>
                  <a:pt x="1070" y="381"/>
                  <a:pt x="1073" y="380"/>
                  <a:pt x="1076" y="380"/>
                </a:cubicBezTo>
                <a:cubicBezTo>
                  <a:pt x="1155" y="380"/>
                  <a:pt x="1220" y="445"/>
                  <a:pt x="1220" y="524"/>
                </a:cubicBezTo>
                <a:cubicBezTo>
                  <a:pt x="1220" y="604"/>
                  <a:pt x="1155" y="668"/>
                  <a:pt x="1076" y="668"/>
                </a:cubicBezTo>
                <a:lnTo>
                  <a:pt x="161" y="668"/>
                </a:lnTo>
                <a:close/>
              </a:path>
            </a:pathLst>
          </a:custGeom>
          <a:noFill/>
          <a:ln w="28575" cap="flat" cmpd="sng">
            <a:solidFill>
              <a:schemeClr val="dk1"/>
            </a:solidFill>
            <a:prstDash val="solid"/>
            <a:miter lim="800000"/>
            <a:headEnd type="none" w="sm" len="sm"/>
            <a:tailEnd type="none" w="sm" len="sm"/>
          </a:ln>
        </p:spPr>
        <p:txBody>
          <a:bodyPr spcFirstLastPara="1" wrap="square" lIns="89950" tIns="71950" rIns="89950" bIns="71950" anchor="ctr" anchorCtr="0">
            <a:noAutofit/>
          </a:bodyPr>
          <a:lstStyle/>
          <a:p>
            <a:pPr marL="0" marR="0" lvl="0" indent="0" algn="ctr" rtl="0">
              <a:spcBef>
                <a:spcPts val="0"/>
              </a:spcBef>
              <a:spcAft>
                <a:spcPts val="0"/>
              </a:spcAft>
              <a:buNone/>
            </a:pPr>
            <a:endParaRPr sz="1500">
              <a:solidFill>
                <a:schemeClr val="dk1"/>
              </a:solidFill>
              <a:latin typeface="Arial"/>
              <a:ea typeface="Arial"/>
              <a:cs typeface="Arial"/>
              <a:sym typeface="Arial"/>
            </a:endParaRPr>
          </a:p>
        </p:txBody>
      </p:sp>
      <p:sp>
        <p:nvSpPr>
          <p:cNvPr id="301" name="Google Shape;301;p32"/>
          <p:cNvSpPr txBox="1"/>
          <p:nvPr/>
        </p:nvSpPr>
        <p:spPr>
          <a:xfrm>
            <a:off x="3849756" y="4093466"/>
            <a:ext cx="2331686" cy="591187"/>
          </a:xfrm>
          <a:prstGeom prst="rect">
            <a:avLst/>
          </a:prstGeom>
          <a:noFill/>
          <a:ln>
            <a:noFill/>
          </a:ln>
        </p:spPr>
        <p:txBody>
          <a:bodyPr spcFirstLastPara="1" wrap="square" lIns="0" tIns="0" rIns="0" bIns="0" anchor="t" anchorCtr="0">
            <a:noAutofit/>
          </a:bodyPr>
          <a:lstStyle/>
          <a:p>
            <a:pPr marL="0" marR="0" lvl="0" indent="0" algn="l" rtl="0">
              <a:lnSpc>
                <a:spcPts val="2160"/>
              </a:lnSpc>
              <a:spcBef>
                <a:spcPts val="0"/>
              </a:spcBef>
              <a:spcAft>
                <a:spcPts val="0"/>
              </a:spcAft>
              <a:buNone/>
            </a:pPr>
            <a:r>
              <a:rPr lang="de-DE" sz="1800" b="1">
                <a:solidFill>
                  <a:schemeClr val="dk1"/>
                </a:solidFill>
                <a:latin typeface="Arial"/>
                <a:ea typeface="Arial"/>
                <a:cs typeface="Arial"/>
                <a:sym typeface="Arial"/>
              </a:rPr>
              <a:t>SAP </a:t>
            </a:r>
            <a:r>
              <a:rPr lang="de-DE" sz="1800" b="1" err="1">
                <a:solidFill>
                  <a:schemeClr val="dk1"/>
                </a:solidFill>
                <a:latin typeface="Arial"/>
                <a:ea typeface="Arial"/>
                <a:cs typeface="Arial"/>
                <a:sym typeface="Arial"/>
              </a:rPr>
              <a:t>Logistics</a:t>
            </a:r>
            <a:r>
              <a:rPr lang="de-DE" sz="1800" b="1">
                <a:solidFill>
                  <a:schemeClr val="dk1"/>
                </a:solidFill>
                <a:latin typeface="Arial"/>
                <a:ea typeface="Arial"/>
                <a:cs typeface="Arial"/>
                <a:sym typeface="Arial"/>
              </a:rPr>
              <a:t> </a:t>
            </a:r>
            <a:br>
              <a:rPr lang="de-DE" sz="1800" b="1">
                <a:solidFill>
                  <a:schemeClr val="dk1"/>
                </a:solidFill>
                <a:latin typeface="Arial"/>
                <a:ea typeface="Arial"/>
                <a:cs typeface="Arial"/>
                <a:sym typeface="Arial"/>
              </a:rPr>
            </a:br>
            <a:r>
              <a:rPr lang="de-DE" sz="1800" b="1">
                <a:solidFill>
                  <a:schemeClr val="dk1"/>
                </a:solidFill>
                <a:latin typeface="Arial"/>
                <a:ea typeface="Arial"/>
                <a:cs typeface="Arial"/>
                <a:sym typeface="Arial"/>
              </a:rPr>
              <a:t>Business Network</a:t>
            </a:r>
            <a:endParaRPr/>
          </a:p>
        </p:txBody>
      </p:sp>
      <p:pic>
        <p:nvPicPr>
          <p:cNvPr id="302" name="Google Shape;302;p32"/>
          <p:cNvPicPr preferRelativeResize="0"/>
          <p:nvPr/>
        </p:nvPicPr>
        <p:blipFill rotWithShape="1">
          <a:blip r:embed="rId5" cstate="hqprint">
            <a:alphaModFix/>
            <a:extLst>
              <a:ext uri="{28A0092B-C50C-407E-A947-70E740481C1C}">
                <a14:useLocalDpi xmlns:a14="http://schemas.microsoft.com/office/drawing/2010/main"/>
              </a:ext>
            </a:extLst>
          </a:blip>
          <a:srcRect/>
          <a:stretch/>
        </p:blipFill>
        <p:spPr>
          <a:xfrm>
            <a:off x="997580" y="2279057"/>
            <a:ext cx="768541" cy="550772"/>
          </a:xfrm>
          <a:prstGeom prst="rect">
            <a:avLst/>
          </a:prstGeom>
          <a:noFill/>
          <a:ln>
            <a:noFill/>
          </a:ln>
        </p:spPr>
      </p:pic>
      <p:sp>
        <p:nvSpPr>
          <p:cNvPr id="303" name="Google Shape;303;p32"/>
          <p:cNvSpPr/>
          <p:nvPr/>
        </p:nvSpPr>
        <p:spPr>
          <a:xfrm rot="-5400000">
            <a:off x="3707898" y="3401974"/>
            <a:ext cx="131280" cy="136611"/>
          </a:xfrm>
          <a:prstGeom prst="ellipse">
            <a:avLst/>
          </a:prstGeom>
          <a:solidFill>
            <a:schemeClr val="lt1"/>
          </a:solidFill>
          <a:ln w="19050" cap="flat" cmpd="sng">
            <a:solidFill>
              <a:schemeClr val="dk1"/>
            </a:solidFill>
            <a:prstDash val="solid"/>
            <a:miter lim="800000"/>
            <a:headEnd type="none" w="sm" len="sm"/>
            <a:tailEnd type="none" w="sm" len="sm"/>
          </a:ln>
        </p:spPr>
        <p:txBody>
          <a:bodyPr spcFirstLastPara="1" wrap="square" lIns="90000" tIns="72000" rIns="90000" bIns="720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05" name="Google Shape;305;p32"/>
          <p:cNvCxnSpPr>
            <a:stCxn id="306" idx="4"/>
          </p:cNvCxnSpPr>
          <p:nvPr/>
        </p:nvCxnSpPr>
        <p:spPr>
          <a:xfrm rot="10800000" flipH="1">
            <a:off x="5890944" y="2554497"/>
            <a:ext cx="588000" cy="928800"/>
          </a:xfrm>
          <a:prstGeom prst="straightConnector1">
            <a:avLst/>
          </a:prstGeom>
          <a:noFill/>
          <a:ln w="9525" cap="flat" cmpd="sng">
            <a:solidFill>
              <a:schemeClr val="dk1"/>
            </a:solidFill>
            <a:prstDash val="solid"/>
            <a:round/>
            <a:headEnd type="none" w="sm" len="sm"/>
            <a:tailEnd type="none" w="sm" len="sm"/>
          </a:ln>
        </p:spPr>
      </p:cxnSp>
      <p:sp>
        <p:nvSpPr>
          <p:cNvPr id="306" name="Google Shape;306;p32"/>
          <p:cNvSpPr/>
          <p:nvPr/>
        </p:nvSpPr>
        <p:spPr>
          <a:xfrm rot="-8107978">
            <a:off x="5765615" y="3462350"/>
            <a:ext cx="149184" cy="143839"/>
          </a:xfrm>
          <a:prstGeom prst="ellipse">
            <a:avLst/>
          </a:prstGeom>
          <a:solidFill>
            <a:schemeClr val="lt1"/>
          </a:solidFill>
          <a:ln w="19050" cap="flat" cmpd="sng">
            <a:solidFill>
              <a:schemeClr val="dk1"/>
            </a:solidFill>
            <a:prstDash val="solid"/>
            <a:miter lim="800000"/>
            <a:headEnd type="none" w="sm" len="sm"/>
            <a:tailEnd type="none" w="sm" len="sm"/>
          </a:ln>
        </p:spPr>
        <p:txBody>
          <a:bodyPr spcFirstLastPara="1" wrap="square" lIns="90000" tIns="72000" rIns="90000" bIns="720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7" name="Google Shape;307;p32"/>
          <p:cNvSpPr txBox="1"/>
          <p:nvPr/>
        </p:nvSpPr>
        <p:spPr>
          <a:xfrm>
            <a:off x="625422" y="1912130"/>
            <a:ext cx="1480909" cy="246221"/>
          </a:xfrm>
          <a:prstGeom prst="rect">
            <a:avLst/>
          </a:prstGeom>
          <a:solidFill>
            <a:schemeClr val="lt1"/>
          </a:solidFill>
          <a:ln>
            <a:noFill/>
          </a:ln>
        </p:spPr>
        <p:txBody>
          <a:bodyPr spcFirstLastPara="1" wrap="square" lIns="0" tIns="0" rIns="0" bIns="0" anchor="t" anchorCtr="0">
            <a:noAutofit/>
          </a:bodyPr>
          <a:lstStyle/>
          <a:p>
            <a:pPr marL="0" marR="0" lvl="0" indent="0" algn="ctr" rtl="0">
              <a:spcBef>
                <a:spcPts val="0"/>
              </a:spcBef>
              <a:spcAft>
                <a:spcPts val="0"/>
              </a:spcAft>
              <a:buNone/>
            </a:pPr>
            <a:r>
              <a:rPr lang="de-DE" sz="1600">
                <a:solidFill>
                  <a:schemeClr val="dk1"/>
                </a:solidFill>
                <a:latin typeface="Arial"/>
                <a:ea typeface="Arial"/>
                <a:cs typeface="Arial"/>
                <a:sym typeface="Arial"/>
              </a:rPr>
              <a:t>Shippers</a:t>
            </a:r>
            <a:endParaRPr/>
          </a:p>
        </p:txBody>
      </p:sp>
      <p:pic>
        <p:nvPicPr>
          <p:cNvPr id="308" name="Google Shape;308;p32"/>
          <p:cNvPicPr preferRelativeResize="0"/>
          <p:nvPr/>
        </p:nvPicPr>
        <p:blipFill rotWithShape="1">
          <a:blip r:embed="rId5" cstate="hqprint">
            <a:alphaModFix/>
            <a:extLst>
              <a:ext uri="{28A0092B-C50C-407E-A947-70E740481C1C}">
                <a14:useLocalDpi xmlns:a14="http://schemas.microsoft.com/office/drawing/2010/main"/>
              </a:ext>
            </a:extLst>
          </a:blip>
          <a:srcRect/>
          <a:stretch/>
        </p:blipFill>
        <p:spPr>
          <a:xfrm>
            <a:off x="997580" y="2891334"/>
            <a:ext cx="768541" cy="550772"/>
          </a:xfrm>
          <a:prstGeom prst="rect">
            <a:avLst/>
          </a:prstGeom>
          <a:noFill/>
          <a:ln>
            <a:noFill/>
          </a:ln>
        </p:spPr>
      </p:pic>
      <p:pic>
        <p:nvPicPr>
          <p:cNvPr id="309" name="Google Shape;309;p32"/>
          <p:cNvPicPr preferRelativeResize="0"/>
          <p:nvPr/>
        </p:nvPicPr>
        <p:blipFill rotWithShape="1">
          <a:blip r:embed="rId5" cstate="hqprint">
            <a:alphaModFix/>
            <a:extLst>
              <a:ext uri="{28A0092B-C50C-407E-A947-70E740481C1C}">
                <a14:useLocalDpi xmlns:a14="http://schemas.microsoft.com/office/drawing/2010/main"/>
              </a:ext>
            </a:extLst>
          </a:blip>
          <a:srcRect/>
          <a:stretch/>
        </p:blipFill>
        <p:spPr>
          <a:xfrm>
            <a:off x="997580" y="3502354"/>
            <a:ext cx="768541" cy="550772"/>
          </a:xfrm>
          <a:prstGeom prst="rect">
            <a:avLst/>
          </a:prstGeom>
          <a:noFill/>
          <a:ln>
            <a:noFill/>
          </a:ln>
        </p:spPr>
      </p:pic>
      <p:cxnSp>
        <p:nvCxnSpPr>
          <p:cNvPr id="310" name="Google Shape;310;p32"/>
          <p:cNvCxnSpPr>
            <a:cxnSpLocks/>
            <a:stCxn id="311" idx="3"/>
            <a:endCxn id="303" idx="7"/>
          </p:cNvCxnSpPr>
          <p:nvPr/>
        </p:nvCxnSpPr>
        <p:spPr>
          <a:xfrm>
            <a:off x="1796617" y="2699765"/>
            <a:ext cx="1928622" cy="724101"/>
          </a:xfrm>
          <a:prstGeom prst="straightConnector1">
            <a:avLst/>
          </a:prstGeom>
          <a:noFill/>
          <a:ln w="9525" cap="flat" cmpd="sng">
            <a:solidFill>
              <a:schemeClr val="dk1"/>
            </a:solidFill>
            <a:prstDash val="solid"/>
            <a:round/>
            <a:headEnd type="none" w="sm" len="sm"/>
            <a:tailEnd type="none" w="sm" len="sm"/>
          </a:ln>
        </p:spPr>
      </p:cxnSp>
      <p:sp>
        <p:nvSpPr>
          <p:cNvPr id="311" name="Google Shape;311;p32"/>
          <p:cNvSpPr/>
          <p:nvPr/>
        </p:nvSpPr>
        <p:spPr>
          <a:xfrm rot="-5400000">
            <a:off x="1682677" y="2585045"/>
            <a:ext cx="131280" cy="136611"/>
          </a:xfrm>
          <a:prstGeom prst="ellipse">
            <a:avLst/>
          </a:prstGeom>
          <a:solidFill>
            <a:schemeClr val="lt1"/>
          </a:solidFill>
          <a:ln w="19050" cap="flat" cmpd="sng">
            <a:solidFill>
              <a:schemeClr val="dk1"/>
            </a:solidFill>
            <a:prstDash val="solid"/>
            <a:miter lim="800000"/>
            <a:headEnd type="none" w="sm" len="sm"/>
            <a:tailEnd type="none" w="sm" len="sm"/>
          </a:ln>
        </p:spPr>
        <p:txBody>
          <a:bodyPr spcFirstLastPara="1" wrap="square" lIns="90000" tIns="72000" rIns="90000" bIns="720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12" name="Google Shape;312;p32"/>
          <p:cNvCxnSpPr>
            <a:endCxn id="303" idx="0"/>
          </p:cNvCxnSpPr>
          <p:nvPr/>
        </p:nvCxnSpPr>
        <p:spPr>
          <a:xfrm>
            <a:off x="1643032" y="3211980"/>
            <a:ext cx="2062200" cy="258300"/>
          </a:xfrm>
          <a:prstGeom prst="straightConnector1">
            <a:avLst/>
          </a:prstGeom>
          <a:noFill/>
          <a:ln w="9525" cap="flat" cmpd="sng">
            <a:solidFill>
              <a:schemeClr val="dk1"/>
            </a:solidFill>
            <a:prstDash val="solid"/>
            <a:round/>
            <a:headEnd type="none" w="sm" len="sm"/>
            <a:tailEnd type="none" w="sm" len="sm"/>
          </a:ln>
        </p:spPr>
      </p:cxnSp>
      <p:sp>
        <p:nvSpPr>
          <p:cNvPr id="313" name="Google Shape;313;p32"/>
          <p:cNvSpPr/>
          <p:nvPr/>
        </p:nvSpPr>
        <p:spPr>
          <a:xfrm rot="-5400000">
            <a:off x="1682676" y="3152747"/>
            <a:ext cx="131282" cy="136611"/>
          </a:xfrm>
          <a:prstGeom prst="ellipse">
            <a:avLst/>
          </a:prstGeom>
          <a:solidFill>
            <a:schemeClr val="lt1"/>
          </a:solidFill>
          <a:ln w="19050" cap="flat" cmpd="sng">
            <a:solidFill>
              <a:schemeClr val="dk1"/>
            </a:solidFill>
            <a:prstDash val="solid"/>
            <a:miter lim="800000"/>
            <a:headEnd type="none" w="sm" len="sm"/>
            <a:tailEnd type="none" w="sm" len="sm"/>
          </a:ln>
        </p:spPr>
        <p:txBody>
          <a:bodyPr spcFirstLastPara="1" wrap="square" lIns="90000" tIns="72000" rIns="90000" bIns="720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14" name="Google Shape;314;p32"/>
          <p:cNvCxnSpPr>
            <a:stCxn id="315" idx="4"/>
            <a:endCxn id="303" idx="1"/>
          </p:cNvCxnSpPr>
          <p:nvPr/>
        </p:nvCxnSpPr>
        <p:spPr>
          <a:xfrm rot="10800000" flipH="1">
            <a:off x="1816621" y="3516794"/>
            <a:ext cx="1908600" cy="338700"/>
          </a:xfrm>
          <a:prstGeom prst="straightConnector1">
            <a:avLst/>
          </a:prstGeom>
          <a:noFill/>
          <a:ln w="9525" cap="flat" cmpd="sng">
            <a:solidFill>
              <a:schemeClr val="dk1"/>
            </a:solidFill>
            <a:prstDash val="solid"/>
            <a:round/>
            <a:headEnd type="none" w="sm" len="sm"/>
            <a:tailEnd type="none" w="sm" len="sm"/>
          </a:ln>
        </p:spPr>
      </p:cxnSp>
      <p:sp>
        <p:nvSpPr>
          <p:cNvPr id="315" name="Google Shape;315;p32"/>
          <p:cNvSpPr/>
          <p:nvPr/>
        </p:nvSpPr>
        <p:spPr>
          <a:xfrm rot="-5400000">
            <a:off x="1682676" y="3787189"/>
            <a:ext cx="131280" cy="136610"/>
          </a:xfrm>
          <a:prstGeom prst="ellipse">
            <a:avLst/>
          </a:prstGeom>
          <a:solidFill>
            <a:schemeClr val="lt1"/>
          </a:solidFill>
          <a:ln w="19050" cap="flat" cmpd="sng">
            <a:solidFill>
              <a:schemeClr val="dk1"/>
            </a:solidFill>
            <a:prstDash val="solid"/>
            <a:miter lim="800000"/>
            <a:headEnd type="none" w="sm" len="sm"/>
            <a:tailEnd type="none" w="sm" len="sm"/>
          </a:ln>
        </p:spPr>
        <p:txBody>
          <a:bodyPr spcFirstLastPara="1" wrap="square" lIns="90000" tIns="72000" rIns="90000" bIns="720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16" name="Google Shape;316;p32"/>
          <p:cNvCxnSpPr>
            <a:cxnSpLocks/>
          </p:cNvCxnSpPr>
          <p:nvPr/>
        </p:nvCxnSpPr>
        <p:spPr>
          <a:xfrm rot="10800000" flipH="1">
            <a:off x="8581122" y="4789941"/>
            <a:ext cx="925743" cy="300694"/>
          </a:xfrm>
          <a:prstGeom prst="straightConnector1">
            <a:avLst/>
          </a:prstGeom>
          <a:noFill/>
          <a:ln w="9525" cap="flat" cmpd="sng">
            <a:solidFill>
              <a:schemeClr val="dk1"/>
            </a:solidFill>
            <a:prstDash val="solid"/>
            <a:round/>
            <a:headEnd type="none" w="sm" len="sm"/>
            <a:tailEnd type="none" w="sm" len="sm"/>
          </a:ln>
        </p:spPr>
      </p:cxnSp>
      <p:cxnSp>
        <p:nvCxnSpPr>
          <p:cNvPr id="317" name="Google Shape;317;p32"/>
          <p:cNvCxnSpPr>
            <a:cxnSpLocks/>
          </p:cNvCxnSpPr>
          <p:nvPr/>
        </p:nvCxnSpPr>
        <p:spPr>
          <a:xfrm rot="10800000" flipH="1">
            <a:off x="8588426" y="5080947"/>
            <a:ext cx="539400" cy="19200"/>
          </a:xfrm>
          <a:prstGeom prst="straightConnector1">
            <a:avLst/>
          </a:prstGeom>
          <a:noFill/>
          <a:ln w="9525" cap="flat" cmpd="sng">
            <a:solidFill>
              <a:schemeClr val="dk1"/>
            </a:solidFill>
            <a:prstDash val="solid"/>
            <a:round/>
            <a:headEnd type="none" w="sm" len="sm"/>
            <a:tailEnd type="none" w="sm" len="sm"/>
          </a:ln>
        </p:spPr>
      </p:cxnSp>
      <p:pic>
        <p:nvPicPr>
          <p:cNvPr id="326" name="Google Shape;326;p32"/>
          <p:cNvPicPr preferRelativeResize="0"/>
          <p:nvPr/>
        </p:nvPicPr>
        <p:blipFill rotWithShape="1">
          <a:blip r:embed="rId6" cstate="hqprint">
            <a:alphaModFix/>
            <a:extLst>
              <a:ext uri="{28A0092B-C50C-407E-A947-70E740481C1C}">
                <a14:useLocalDpi xmlns:a14="http://schemas.microsoft.com/office/drawing/2010/main"/>
              </a:ext>
            </a:extLst>
          </a:blip>
          <a:srcRect l="-4659" t="-6735" r="-6578" b="-3639"/>
          <a:stretch/>
        </p:blipFill>
        <p:spPr>
          <a:xfrm>
            <a:off x="4142167" y="1710695"/>
            <a:ext cx="693292" cy="381160"/>
          </a:xfrm>
          <a:prstGeom prst="rect">
            <a:avLst/>
          </a:prstGeom>
          <a:noFill/>
          <a:ln>
            <a:noFill/>
          </a:ln>
        </p:spPr>
      </p:pic>
      <p:sp>
        <p:nvSpPr>
          <p:cNvPr id="327" name="Google Shape;327;p32"/>
          <p:cNvSpPr/>
          <p:nvPr/>
        </p:nvSpPr>
        <p:spPr>
          <a:xfrm rot="-7399055">
            <a:off x="4372004" y="2918463"/>
            <a:ext cx="131280" cy="136611"/>
          </a:xfrm>
          <a:prstGeom prst="ellipse">
            <a:avLst/>
          </a:prstGeom>
          <a:solidFill>
            <a:schemeClr val="lt1"/>
          </a:solidFill>
          <a:ln w="19050" cap="flat" cmpd="sng">
            <a:solidFill>
              <a:schemeClr val="dk1"/>
            </a:solidFill>
            <a:prstDash val="solid"/>
            <a:miter lim="800000"/>
            <a:headEnd type="none" w="sm" len="sm"/>
            <a:tailEnd type="none" w="sm" len="sm"/>
          </a:ln>
        </p:spPr>
        <p:txBody>
          <a:bodyPr spcFirstLastPara="1" wrap="square" lIns="90000" tIns="72000" rIns="90000" bIns="720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28" name="Google Shape;328;p32"/>
          <p:cNvCxnSpPr>
            <a:endCxn id="329" idx="6"/>
          </p:cNvCxnSpPr>
          <p:nvPr/>
        </p:nvCxnSpPr>
        <p:spPr>
          <a:xfrm rot="10800000">
            <a:off x="4444175" y="2022959"/>
            <a:ext cx="900" cy="898500"/>
          </a:xfrm>
          <a:prstGeom prst="straightConnector1">
            <a:avLst/>
          </a:prstGeom>
          <a:noFill/>
          <a:ln w="9525" cap="flat" cmpd="sng">
            <a:solidFill>
              <a:schemeClr val="dk1"/>
            </a:solidFill>
            <a:prstDash val="solid"/>
            <a:round/>
            <a:headEnd type="none" w="sm" len="sm"/>
            <a:tailEnd type="none" w="sm" len="sm"/>
          </a:ln>
        </p:spPr>
      </p:cxnSp>
      <p:sp>
        <p:nvSpPr>
          <p:cNvPr id="329" name="Google Shape;329;p32"/>
          <p:cNvSpPr/>
          <p:nvPr/>
        </p:nvSpPr>
        <p:spPr>
          <a:xfrm rot="-5400000" flipH="1">
            <a:off x="4413630" y="1960628"/>
            <a:ext cx="61090" cy="63571"/>
          </a:xfrm>
          <a:prstGeom prst="ellipse">
            <a:avLst/>
          </a:prstGeom>
          <a:solidFill>
            <a:schemeClr val="lt1"/>
          </a:solidFill>
          <a:ln w="19050" cap="flat" cmpd="sng">
            <a:solidFill>
              <a:schemeClr val="dk1"/>
            </a:solidFill>
            <a:prstDash val="solid"/>
            <a:miter lim="800000"/>
            <a:headEnd type="none" w="sm" len="sm"/>
            <a:tailEnd type="none" w="sm" len="sm"/>
          </a:ln>
        </p:spPr>
        <p:txBody>
          <a:bodyPr spcFirstLastPara="1" wrap="square" lIns="90000" tIns="72000" rIns="90000" bIns="720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0" name="Google Shape;330;p32"/>
          <p:cNvSpPr txBox="1"/>
          <p:nvPr/>
        </p:nvSpPr>
        <p:spPr>
          <a:xfrm>
            <a:off x="3247846" y="1449511"/>
            <a:ext cx="2382212" cy="24622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de-DE" sz="1600">
                <a:solidFill>
                  <a:schemeClr val="dk1"/>
                </a:solidFill>
                <a:latin typeface="Arial"/>
                <a:ea typeface="Arial"/>
                <a:cs typeface="Arial"/>
                <a:sym typeface="Arial"/>
              </a:rPr>
              <a:t>Carriers</a:t>
            </a:r>
            <a:endParaRPr/>
          </a:p>
        </p:txBody>
      </p:sp>
      <p:pic>
        <p:nvPicPr>
          <p:cNvPr id="331" name="Google Shape;331;p32"/>
          <p:cNvPicPr preferRelativeResize="0"/>
          <p:nvPr/>
        </p:nvPicPr>
        <p:blipFill rotWithShape="1">
          <a:blip r:embed="rId6" cstate="hqprint">
            <a:alphaModFix/>
            <a:extLst>
              <a:ext uri="{28A0092B-C50C-407E-A947-70E740481C1C}">
                <a14:useLocalDpi xmlns:a14="http://schemas.microsoft.com/office/drawing/2010/main"/>
              </a:ext>
            </a:extLst>
          </a:blip>
          <a:srcRect l="-4659" t="-6735" r="-6578" b="-3639"/>
          <a:stretch/>
        </p:blipFill>
        <p:spPr>
          <a:xfrm>
            <a:off x="3380156" y="1863095"/>
            <a:ext cx="693292" cy="381160"/>
          </a:xfrm>
          <a:prstGeom prst="rect">
            <a:avLst/>
          </a:prstGeom>
          <a:noFill/>
          <a:ln>
            <a:noFill/>
          </a:ln>
        </p:spPr>
      </p:pic>
      <p:grpSp>
        <p:nvGrpSpPr>
          <p:cNvPr id="332" name="Google Shape;332;p32"/>
          <p:cNvGrpSpPr/>
          <p:nvPr/>
        </p:nvGrpSpPr>
        <p:grpSpPr>
          <a:xfrm rot="-1999055">
            <a:off x="3493851" y="2163216"/>
            <a:ext cx="717006" cy="1037889"/>
            <a:chOff x="9560538" y="3331910"/>
            <a:chExt cx="1004100" cy="1453441"/>
          </a:xfrm>
        </p:grpSpPr>
        <p:cxnSp>
          <p:nvCxnSpPr>
            <p:cNvPr id="333" name="Google Shape;333;p32"/>
            <p:cNvCxnSpPr>
              <a:stCxn id="334" idx="6"/>
              <a:endCxn id="335" idx="6"/>
            </p:cNvCxnSpPr>
            <p:nvPr/>
          </p:nvCxnSpPr>
          <p:spPr>
            <a:xfrm rot="-8800192">
              <a:off x="9883777" y="3324645"/>
              <a:ext cx="357622" cy="1284131"/>
            </a:xfrm>
            <a:prstGeom prst="straightConnector1">
              <a:avLst/>
            </a:prstGeom>
            <a:noFill/>
            <a:ln w="9525" cap="flat" cmpd="sng">
              <a:solidFill>
                <a:schemeClr val="dk1"/>
              </a:solidFill>
              <a:prstDash val="solid"/>
              <a:round/>
              <a:headEnd type="none" w="sm" len="sm"/>
              <a:tailEnd type="none" w="sm" len="sm"/>
            </a:ln>
          </p:spPr>
        </p:cxnSp>
        <p:sp>
          <p:nvSpPr>
            <p:cNvPr id="334" name="Google Shape;334;p32"/>
            <p:cNvSpPr/>
            <p:nvPr/>
          </p:nvSpPr>
          <p:spPr>
            <a:xfrm rot="-5400000">
              <a:off x="9767418" y="4597779"/>
              <a:ext cx="183841" cy="191303"/>
            </a:xfrm>
            <a:prstGeom prst="ellipse">
              <a:avLst/>
            </a:prstGeom>
            <a:solidFill>
              <a:schemeClr val="lt1"/>
            </a:solidFill>
            <a:ln w="19050" cap="flat" cmpd="sng">
              <a:solidFill>
                <a:schemeClr val="dk1"/>
              </a:solidFill>
              <a:prstDash val="solid"/>
              <a:miter lim="800000"/>
              <a:headEnd type="none" w="sm" len="sm"/>
              <a:tailEnd type="none" w="sm" len="sm"/>
            </a:ln>
          </p:spPr>
          <p:txBody>
            <a:bodyPr spcFirstLastPara="1" wrap="square" lIns="90000" tIns="72000" rIns="90000" bIns="720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335" name="Google Shape;335;p32"/>
          <p:cNvSpPr/>
          <p:nvPr/>
        </p:nvSpPr>
        <p:spPr>
          <a:xfrm rot="-5400000" flipH="1">
            <a:off x="3658078" y="2106497"/>
            <a:ext cx="61090" cy="63571"/>
          </a:xfrm>
          <a:prstGeom prst="ellipse">
            <a:avLst/>
          </a:prstGeom>
          <a:solidFill>
            <a:schemeClr val="lt1"/>
          </a:solidFill>
          <a:ln w="19050" cap="flat" cmpd="sng">
            <a:solidFill>
              <a:schemeClr val="dk1"/>
            </a:solidFill>
            <a:prstDash val="solid"/>
            <a:miter lim="800000"/>
            <a:headEnd type="none" w="sm" len="sm"/>
            <a:tailEnd type="none" w="sm" len="sm"/>
          </a:ln>
        </p:spPr>
        <p:txBody>
          <a:bodyPr spcFirstLastPara="1" wrap="square" lIns="90000" tIns="72000" rIns="90000" bIns="720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pic>
        <p:nvPicPr>
          <p:cNvPr id="336" name="Google Shape;336;p32"/>
          <p:cNvPicPr preferRelativeResize="0"/>
          <p:nvPr/>
        </p:nvPicPr>
        <p:blipFill rotWithShape="1">
          <a:blip r:embed="rId6" cstate="hqprint">
            <a:alphaModFix/>
            <a:extLst>
              <a:ext uri="{28A0092B-C50C-407E-A947-70E740481C1C}">
                <a14:useLocalDpi xmlns:a14="http://schemas.microsoft.com/office/drawing/2010/main"/>
              </a:ext>
            </a:extLst>
          </a:blip>
          <a:srcRect l="-4659" t="-6735" r="-6578" b="-3639"/>
          <a:stretch/>
        </p:blipFill>
        <p:spPr>
          <a:xfrm>
            <a:off x="4865951" y="1955337"/>
            <a:ext cx="693292" cy="381160"/>
          </a:xfrm>
          <a:prstGeom prst="rect">
            <a:avLst/>
          </a:prstGeom>
          <a:noFill/>
          <a:ln>
            <a:noFill/>
          </a:ln>
        </p:spPr>
      </p:pic>
      <p:cxnSp>
        <p:nvCxnSpPr>
          <p:cNvPr id="337" name="Google Shape;337;p32"/>
          <p:cNvCxnSpPr>
            <a:cxnSpLocks/>
            <a:stCxn id="98" idx="5"/>
            <a:endCxn id="339" idx="6"/>
          </p:cNvCxnSpPr>
          <p:nvPr/>
        </p:nvCxnSpPr>
        <p:spPr>
          <a:xfrm flipV="1">
            <a:off x="4830228" y="2271536"/>
            <a:ext cx="329813" cy="782758"/>
          </a:xfrm>
          <a:prstGeom prst="straightConnector1">
            <a:avLst/>
          </a:prstGeom>
          <a:noFill/>
          <a:ln w="9525" cap="flat" cmpd="sng">
            <a:solidFill>
              <a:schemeClr val="dk1"/>
            </a:solidFill>
            <a:prstDash val="solid"/>
            <a:round/>
            <a:headEnd type="none" w="sm" len="sm"/>
            <a:tailEnd type="none" w="sm" len="sm"/>
          </a:ln>
        </p:spPr>
      </p:cxnSp>
      <p:sp>
        <p:nvSpPr>
          <p:cNvPr id="340" name="Google Shape;340;p32"/>
          <p:cNvSpPr txBox="1"/>
          <p:nvPr/>
        </p:nvSpPr>
        <p:spPr>
          <a:xfrm>
            <a:off x="125695" y="5936549"/>
            <a:ext cx="11529897" cy="369332"/>
          </a:xfrm>
          <a:prstGeom prst="rect">
            <a:avLst/>
          </a:prstGeom>
          <a:noFill/>
          <a:ln>
            <a:noFill/>
          </a:ln>
        </p:spPr>
        <p:txBody>
          <a:bodyPr spcFirstLastPara="1" wrap="square" lIns="0" tIns="0" rIns="0" bIns="0" anchor="t" anchorCtr="0">
            <a:noAutofit/>
          </a:bodyPr>
          <a:lstStyle/>
          <a:p>
            <a:pPr algn="ctr" fontAlgn="base">
              <a:spcBef>
                <a:spcPts val="200"/>
              </a:spcBef>
              <a:spcAft>
                <a:spcPct val="0"/>
              </a:spcAft>
              <a:buClr>
                <a:srgbClr val="F0AB00"/>
              </a:buClr>
              <a:buSzPct val="120000"/>
            </a:pPr>
            <a:r>
              <a:rPr lang="en-US" sz="2400" b="1">
                <a:solidFill>
                  <a:schemeClr val="accent1"/>
                </a:solidFill>
                <a:ea typeface="Arial Unicode MS" pitchFamily="34" charset="-128"/>
                <a:cs typeface="Arial Unicode MS" pitchFamily="34" charset="-128"/>
              </a:rPr>
              <a:t>Multi-network</a:t>
            </a:r>
            <a:r>
              <a:rPr lang="en-US" sz="2400" b="1">
                <a:solidFill>
                  <a:schemeClr val="bg1"/>
                </a:solidFill>
                <a:ea typeface="Arial Unicode MS" pitchFamily="34" charset="-128"/>
                <a:cs typeface="Arial Unicode MS" pitchFamily="34" charset="-128"/>
              </a:rPr>
              <a:t> and </a:t>
            </a:r>
            <a:r>
              <a:rPr lang="en-US" sz="2400" b="1">
                <a:solidFill>
                  <a:schemeClr val="accent1"/>
                </a:solidFill>
                <a:ea typeface="Arial Unicode MS" pitchFamily="34" charset="-128"/>
                <a:cs typeface="Arial Unicode MS" pitchFamily="34" charset="-128"/>
              </a:rPr>
              <a:t>partner collaboration </a:t>
            </a:r>
            <a:r>
              <a:rPr lang="en-US" sz="2400" b="1">
                <a:solidFill>
                  <a:schemeClr val="bg1"/>
                </a:solidFill>
                <a:ea typeface="Arial Unicode MS" pitchFamily="34" charset="-128"/>
                <a:cs typeface="Arial Unicode MS" pitchFamily="34" charset="-128"/>
              </a:rPr>
              <a:t>for end-to-end logistics execution</a:t>
            </a:r>
          </a:p>
        </p:txBody>
      </p:sp>
      <p:pic>
        <p:nvPicPr>
          <p:cNvPr id="342" name="Google Shape;342;p32"/>
          <p:cNvPicPr preferRelativeResize="0"/>
          <p:nvPr/>
        </p:nvPicPr>
        <p:blipFill rotWithShape="1">
          <a:blip r:embed="rId7" cstate="hqprint">
            <a:alphaModFix/>
            <a:extLst>
              <a:ext uri="{28A0092B-C50C-407E-A947-70E740481C1C}">
                <a14:useLocalDpi xmlns:a14="http://schemas.microsoft.com/office/drawing/2010/main"/>
              </a:ext>
            </a:extLst>
          </a:blip>
          <a:srcRect/>
          <a:stretch/>
        </p:blipFill>
        <p:spPr>
          <a:xfrm>
            <a:off x="8094690" y="2394851"/>
            <a:ext cx="573069" cy="308317"/>
          </a:xfrm>
          <a:prstGeom prst="rect">
            <a:avLst/>
          </a:prstGeom>
          <a:noFill/>
          <a:ln>
            <a:noFill/>
          </a:ln>
        </p:spPr>
      </p:pic>
      <p:pic>
        <p:nvPicPr>
          <p:cNvPr id="343" name="Google Shape;343;p32"/>
          <p:cNvPicPr preferRelativeResize="0"/>
          <p:nvPr/>
        </p:nvPicPr>
        <p:blipFill rotWithShape="1">
          <a:blip r:embed="rId8" cstate="hqprint">
            <a:alphaModFix/>
            <a:extLst>
              <a:ext uri="{28A0092B-C50C-407E-A947-70E740481C1C}">
                <a14:useLocalDpi xmlns:a14="http://schemas.microsoft.com/office/drawing/2010/main"/>
              </a:ext>
            </a:extLst>
          </a:blip>
          <a:srcRect/>
          <a:stretch/>
        </p:blipFill>
        <p:spPr>
          <a:xfrm>
            <a:off x="6246998" y="1697996"/>
            <a:ext cx="1092044" cy="1036222"/>
          </a:xfrm>
          <a:prstGeom prst="rect">
            <a:avLst/>
          </a:prstGeom>
          <a:noFill/>
          <a:ln>
            <a:noFill/>
          </a:ln>
        </p:spPr>
      </p:pic>
      <p:pic>
        <p:nvPicPr>
          <p:cNvPr id="344" name="Google Shape;344;p32"/>
          <p:cNvPicPr preferRelativeResize="0"/>
          <p:nvPr/>
        </p:nvPicPr>
        <p:blipFill rotWithShape="1">
          <a:blip r:embed="rId9" cstate="hqprint">
            <a:alphaModFix/>
            <a:extLst>
              <a:ext uri="{28A0092B-C50C-407E-A947-70E740481C1C}">
                <a14:useLocalDpi xmlns:a14="http://schemas.microsoft.com/office/drawing/2010/main"/>
              </a:ext>
            </a:extLst>
          </a:blip>
          <a:srcRect/>
          <a:stretch/>
        </p:blipFill>
        <p:spPr>
          <a:xfrm>
            <a:off x="8069019" y="1767268"/>
            <a:ext cx="809743" cy="296466"/>
          </a:xfrm>
          <a:prstGeom prst="rect">
            <a:avLst/>
          </a:prstGeom>
          <a:noFill/>
          <a:ln>
            <a:noFill/>
          </a:ln>
        </p:spPr>
      </p:pic>
      <p:cxnSp>
        <p:nvCxnSpPr>
          <p:cNvPr id="345" name="Google Shape;345;p32"/>
          <p:cNvCxnSpPr/>
          <p:nvPr/>
        </p:nvCxnSpPr>
        <p:spPr>
          <a:xfrm rot="10800000" flipH="1">
            <a:off x="7234494" y="1890050"/>
            <a:ext cx="896996" cy="307112"/>
          </a:xfrm>
          <a:prstGeom prst="straightConnector1">
            <a:avLst/>
          </a:prstGeom>
          <a:noFill/>
          <a:ln w="9525" cap="flat" cmpd="sng">
            <a:solidFill>
              <a:schemeClr val="bg2"/>
            </a:solidFill>
            <a:prstDash val="solid"/>
            <a:round/>
            <a:headEnd type="none" w="sm" len="sm"/>
            <a:tailEnd type="none" w="sm" len="sm"/>
          </a:ln>
        </p:spPr>
      </p:cxnSp>
      <p:cxnSp>
        <p:nvCxnSpPr>
          <p:cNvPr id="346" name="Google Shape;346;p32"/>
          <p:cNvCxnSpPr/>
          <p:nvPr/>
        </p:nvCxnSpPr>
        <p:spPr>
          <a:xfrm>
            <a:off x="7229387" y="2212190"/>
            <a:ext cx="860413" cy="0"/>
          </a:xfrm>
          <a:prstGeom prst="straightConnector1">
            <a:avLst/>
          </a:prstGeom>
          <a:noFill/>
          <a:ln w="9525" cap="flat" cmpd="sng">
            <a:solidFill>
              <a:schemeClr val="dk1"/>
            </a:solidFill>
            <a:prstDash val="solid"/>
            <a:round/>
            <a:headEnd type="none" w="sm" len="sm"/>
            <a:tailEnd type="none" w="sm" len="sm"/>
          </a:ln>
        </p:spPr>
      </p:cxnSp>
      <p:cxnSp>
        <p:nvCxnSpPr>
          <p:cNvPr id="347" name="Google Shape;347;p32"/>
          <p:cNvCxnSpPr>
            <a:endCxn id="348" idx="0"/>
          </p:cNvCxnSpPr>
          <p:nvPr/>
        </p:nvCxnSpPr>
        <p:spPr>
          <a:xfrm>
            <a:off x="7234380" y="2231346"/>
            <a:ext cx="865200" cy="326100"/>
          </a:xfrm>
          <a:prstGeom prst="straightConnector1">
            <a:avLst/>
          </a:prstGeom>
          <a:noFill/>
          <a:ln w="9525" cap="flat" cmpd="sng">
            <a:solidFill>
              <a:schemeClr val="bg2"/>
            </a:solidFill>
            <a:prstDash val="solid"/>
            <a:round/>
            <a:headEnd type="none" w="sm" len="sm"/>
            <a:tailEnd type="none" w="sm" len="sm"/>
          </a:ln>
        </p:spPr>
      </p:cxnSp>
      <p:grpSp>
        <p:nvGrpSpPr>
          <p:cNvPr id="349" name="Google Shape;349;p32"/>
          <p:cNvGrpSpPr/>
          <p:nvPr/>
        </p:nvGrpSpPr>
        <p:grpSpPr>
          <a:xfrm>
            <a:off x="7190855" y="1291789"/>
            <a:ext cx="4605255" cy="354145"/>
            <a:chOff x="7201489" y="1217120"/>
            <a:chExt cx="3372369" cy="354145"/>
          </a:xfrm>
        </p:grpSpPr>
        <p:sp>
          <p:nvSpPr>
            <p:cNvPr id="350" name="Google Shape;350;p32"/>
            <p:cNvSpPr/>
            <p:nvPr/>
          </p:nvSpPr>
          <p:spPr>
            <a:xfrm>
              <a:off x="7201489" y="1217120"/>
              <a:ext cx="3309633" cy="354145"/>
            </a:xfrm>
            <a:prstGeom prst="rect">
              <a:avLst/>
            </a:prstGeom>
            <a:solidFill>
              <a:schemeClr val="tx1"/>
            </a:solidFill>
            <a:ln>
              <a:noFill/>
            </a:ln>
          </p:spPr>
          <p:txBody>
            <a:bodyPr spcFirstLastPara="1" wrap="square" lIns="90000" tIns="72000" rIns="90000" bIns="720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351" name="Google Shape;351;p32"/>
            <p:cNvSpPr txBox="1"/>
            <p:nvPr/>
          </p:nvSpPr>
          <p:spPr>
            <a:xfrm>
              <a:off x="7278053" y="1251198"/>
              <a:ext cx="3295805" cy="292709"/>
            </a:xfrm>
            <a:prstGeom prst="rect">
              <a:avLst/>
            </a:prstGeom>
            <a:noFill/>
            <a:ln>
              <a:noFill/>
            </a:ln>
          </p:spPr>
          <p:txBody>
            <a:bodyPr spcFirstLastPara="1" wrap="square" lIns="0" tIns="0" rIns="0" bIns="0" anchor="ctr" anchorCtr="0">
              <a:noAutofit/>
            </a:bodyPr>
            <a:lstStyle/>
            <a:p>
              <a:pPr marL="0" marR="0" lvl="0" indent="0" algn="l" rtl="0">
                <a:lnSpc>
                  <a:spcPct val="138750"/>
                </a:lnSpc>
                <a:spcBef>
                  <a:spcPts val="0"/>
                </a:spcBef>
                <a:spcAft>
                  <a:spcPts val="0"/>
                </a:spcAft>
                <a:buNone/>
              </a:pPr>
              <a:r>
                <a:rPr lang="de-DE" sz="1600">
                  <a:solidFill>
                    <a:schemeClr val="lt1"/>
                  </a:solidFill>
                  <a:latin typeface="Arial"/>
                  <a:ea typeface="Arial"/>
                  <a:cs typeface="Arial"/>
                  <a:sym typeface="Arial"/>
                </a:rPr>
                <a:t> Mode-</a:t>
              </a:r>
              <a:r>
                <a:rPr lang="de-DE" sz="1600" err="1">
                  <a:solidFill>
                    <a:schemeClr val="lt1"/>
                  </a:solidFill>
                  <a:latin typeface="Arial"/>
                  <a:ea typeface="Arial"/>
                  <a:cs typeface="Arial"/>
                  <a:sym typeface="Arial"/>
                </a:rPr>
                <a:t>specific</a:t>
              </a:r>
              <a:r>
                <a:rPr lang="de-DE" sz="1600">
                  <a:solidFill>
                    <a:schemeClr val="lt1"/>
                  </a:solidFill>
                  <a:latin typeface="Arial"/>
                  <a:ea typeface="Arial"/>
                  <a:cs typeface="Arial"/>
                  <a:sym typeface="Arial"/>
                </a:rPr>
                <a:t> / regional </a:t>
              </a:r>
              <a:r>
                <a:rPr lang="de-DE" sz="1600" err="1">
                  <a:solidFill>
                    <a:schemeClr val="lt1"/>
                  </a:solidFill>
                  <a:latin typeface="Arial"/>
                  <a:ea typeface="Arial"/>
                  <a:cs typeface="Arial"/>
                  <a:sym typeface="Arial"/>
                </a:rPr>
                <a:t>networks</a:t>
              </a:r>
              <a:r>
                <a:rPr lang="de-DE" sz="1600">
                  <a:solidFill>
                    <a:schemeClr val="lt1"/>
                  </a:solidFill>
                  <a:latin typeface="Arial"/>
                  <a:ea typeface="Arial"/>
                  <a:cs typeface="Arial"/>
                  <a:sym typeface="Arial"/>
                </a:rPr>
                <a:t> /    </a:t>
              </a:r>
              <a:endParaRPr/>
            </a:p>
          </p:txBody>
        </p:sp>
      </p:grpSp>
      <p:pic>
        <p:nvPicPr>
          <p:cNvPr id="352" name="Google Shape;352;p32"/>
          <p:cNvPicPr preferRelativeResize="0"/>
          <p:nvPr/>
        </p:nvPicPr>
        <p:blipFill rotWithShape="1">
          <a:blip r:embed="rId10" cstate="hqprint">
            <a:alphaModFix/>
            <a:extLst>
              <a:ext uri="{28A0092B-C50C-407E-A947-70E740481C1C}">
                <a14:useLocalDpi xmlns:a14="http://schemas.microsoft.com/office/drawing/2010/main"/>
              </a:ext>
            </a:extLst>
          </a:blip>
          <a:srcRect l="-4659" t="-6735" r="-6578" b="-3639"/>
          <a:stretch/>
        </p:blipFill>
        <p:spPr>
          <a:xfrm>
            <a:off x="8098687" y="2069546"/>
            <a:ext cx="538939" cy="318945"/>
          </a:xfrm>
          <a:prstGeom prst="rect">
            <a:avLst/>
          </a:prstGeom>
          <a:noFill/>
          <a:ln>
            <a:noFill/>
          </a:ln>
        </p:spPr>
      </p:pic>
      <p:sp>
        <p:nvSpPr>
          <p:cNvPr id="354" name="Google Shape;354;p32"/>
          <p:cNvSpPr txBox="1"/>
          <p:nvPr/>
        </p:nvSpPr>
        <p:spPr>
          <a:xfrm>
            <a:off x="10044600" y="4648848"/>
            <a:ext cx="1941880" cy="492443"/>
          </a:xfrm>
          <a:prstGeom prst="rect">
            <a:avLst/>
          </a:prstGeom>
          <a:noFill/>
          <a:ln>
            <a:noFill/>
          </a:ln>
        </p:spPr>
        <p:txBody>
          <a:bodyPr spcFirstLastPara="1" wrap="square" lIns="0" tIns="0" rIns="0" bIns="0" anchor="t" anchorCtr="0">
            <a:noAutofit/>
          </a:bodyPr>
          <a:lstStyle/>
          <a:p>
            <a:pPr lvl="0" defTabSz="1088776" fontAlgn="base">
              <a:spcBef>
                <a:spcPct val="50000"/>
              </a:spcBef>
              <a:spcAft>
                <a:spcPct val="0"/>
              </a:spcAft>
              <a:buClr>
                <a:srgbClr val="F0AB00"/>
              </a:buClr>
              <a:buSzPct val="80000"/>
            </a:pPr>
            <a:r>
              <a:rPr lang="en-US" sz="1400" dirty="0">
                <a:solidFill>
                  <a:srgbClr val="000000"/>
                </a:solidFill>
                <a:ea typeface="Arial Unicode MS" pitchFamily="34" charset="-128"/>
                <a:cs typeface="Arial Unicode MS" pitchFamily="34" charset="-128"/>
                <a:sym typeface="Arial"/>
              </a:rPr>
              <a:t>Expected time of arrival, milestone and geo- tracking in real-time </a:t>
            </a:r>
          </a:p>
        </p:txBody>
      </p:sp>
      <p:sp>
        <p:nvSpPr>
          <p:cNvPr id="355" name="Google Shape;355;p32"/>
          <p:cNvSpPr txBox="1"/>
          <p:nvPr/>
        </p:nvSpPr>
        <p:spPr>
          <a:xfrm>
            <a:off x="223505" y="4302661"/>
            <a:ext cx="2860975" cy="24622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de-DE" sz="1600">
                <a:solidFill>
                  <a:schemeClr val="lt1"/>
                </a:solidFill>
                <a:latin typeface="Arial"/>
                <a:ea typeface="Arial"/>
                <a:cs typeface="Arial"/>
                <a:sym typeface="Arial"/>
              </a:rPr>
              <a:t> Partner content &amp; applications</a:t>
            </a:r>
            <a:endParaRPr/>
          </a:p>
        </p:txBody>
      </p:sp>
      <p:pic>
        <p:nvPicPr>
          <p:cNvPr id="356" name="Google Shape;356;p32"/>
          <p:cNvPicPr preferRelativeResize="0"/>
          <p:nvPr/>
        </p:nvPicPr>
        <p:blipFill rotWithShape="1">
          <a:blip r:embed="rId11" cstate="hqprint">
            <a:alphaModFix/>
            <a:extLst>
              <a:ext uri="{28A0092B-C50C-407E-A947-70E740481C1C}">
                <a14:useLocalDpi xmlns:a14="http://schemas.microsoft.com/office/drawing/2010/main"/>
              </a:ext>
            </a:extLst>
          </a:blip>
          <a:srcRect/>
          <a:stretch/>
        </p:blipFill>
        <p:spPr>
          <a:xfrm>
            <a:off x="2174354" y="4620596"/>
            <a:ext cx="561405" cy="674349"/>
          </a:xfrm>
          <a:prstGeom prst="rect">
            <a:avLst/>
          </a:prstGeom>
          <a:noFill/>
          <a:ln>
            <a:noFill/>
          </a:ln>
        </p:spPr>
      </p:pic>
      <p:sp>
        <p:nvSpPr>
          <p:cNvPr id="357" name="Google Shape;357;p32"/>
          <p:cNvSpPr/>
          <p:nvPr/>
        </p:nvSpPr>
        <p:spPr>
          <a:xfrm rot="-5400000">
            <a:off x="2537207" y="4814507"/>
            <a:ext cx="131280" cy="136610"/>
          </a:xfrm>
          <a:prstGeom prst="ellipse">
            <a:avLst/>
          </a:prstGeom>
          <a:solidFill>
            <a:schemeClr val="lt1"/>
          </a:solidFill>
          <a:ln w="19050" cap="flat" cmpd="sng">
            <a:solidFill>
              <a:schemeClr val="dk1"/>
            </a:solidFill>
            <a:prstDash val="solid"/>
            <a:miter lim="800000"/>
            <a:headEnd type="none" w="sm" len="sm"/>
            <a:tailEnd type="none" w="sm" len="sm"/>
          </a:ln>
        </p:spPr>
        <p:txBody>
          <a:bodyPr spcFirstLastPara="1" wrap="square" lIns="90000" tIns="72000" rIns="90000" bIns="720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58" name="Google Shape;358;p32"/>
          <p:cNvSpPr/>
          <p:nvPr/>
        </p:nvSpPr>
        <p:spPr>
          <a:xfrm rot="-5400000">
            <a:off x="3371564" y="4594907"/>
            <a:ext cx="131280" cy="136611"/>
          </a:xfrm>
          <a:prstGeom prst="ellipse">
            <a:avLst/>
          </a:prstGeom>
          <a:solidFill>
            <a:schemeClr val="lt1"/>
          </a:solidFill>
          <a:ln w="19050" cap="flat" cmpd="sng">
            <a:solidFill>
              <a:schemeClr val="dk1"/>
            </a:solidFill>
            <a:prstDash val="solid"/>
            <a:miter lim="800000"/>
            <a:headEnd type="none" w="sm" len="sm"/>
            <a:tailEnd type="none" w="sm" len="sm"/>
          </a:ln>
        </p:spPr>
        <p:txBody>
          <a:bodyPr spcFirstLastPara="1" wrap="square" lIns="90000" tIns="72000" rIns="90000" bIns="720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9" name="Google Shape;339;p32"/>
          <p:cNvSpPr/>
          <p:nvPr/>
        </p:nvSpPr>
        <p:spPr>
          <a:xfrm rot="-5400000" flipH="1">
            <a:off x="5129495" y="2209205"/>
            <a:ext cx="61090" cy="63571"/>
          </a:xfrm>
          <a:prstGeom prst="ellipse">
            <a:avLst/>
          </a:prstGeom>
          <a:solidFill>
            <a:schemeClr val="lt1"/>
          </a:solidFill>
          <a:ln w="19050" cap="flat" cmpd="sng">
            <a:solidFill>
              <a:schemeClr val="dk1"/>
            </a:solidFill>
            <a:prstDash val="solid"/>
            <a:miter lim="800000"/>
            <a:headEnd type="none" w="sm" len="sm"/>
            <a:tailEnd type="none" w="sm" len="sm"/>
          </a:ln>
        </p:spPr>
        <p:txBody>
          <a:bodyPr spcFirstLastPara="1" wrap="square" lIns="90000" tIns="72000" rIns="90000" bIns="720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59" name="Google Shape;359;p32"/>
          <p:cNvSpPr txBox="1"/>
          <p:nvPr/>
        </p:nvSpPr>
        <p:spPr>
          <a:xfrm>
            <a:off x="504001" y="6559834"/>
            <a:ext cx="2834425" cy="92333"/>
          </a:xfrm>
          <a:prstGeom prst="rect">
            <a:avLst/>
          </a:prstGeom>
          <a:noFill/>
          <a:ln>
            <a:noFill/>
          </a:ln>
        </p:spPr>
        <p:txBody>
          <a:bodyPr spcFirstLastPara="1" wrap="square" lIns="0" tIns="0" rIns="0" bIns="0" anchor="t" anchorCtr="0">
            <a:noAutofit/>
          </a:bodyPr>
          <a:lstStyle/>
          <a:p>
            <a:pPr marL="84121" marR="0" lvl="0" indent="-84121" algn="l" rtl="0">
              <a:lnSpc>
                <a:spcPct val="100000"/>
              </a:lnSpc>
              <a:spcBef>
                <a:spcPts val="0"/>
              </a:spcBef>
              <a:spcAft>
                <a:spcPts val="0"/>
              </a:spcAft>
              <a:buClr>
                <a:schemeClr val="dk1"/>
              </a:buClr>
              <a:buSzPts val="600"/>
              <a:buFont typeface="Arial"/>
              <a:buChar char="©"/>
            </a:pPr>
            <a:r>
              <a:rPr lang="de-DE" sz="600" dirty="0">
                <a:solidFill>
                  <a:schemeClr val="lt1"/>
                </a:solidFill>
                <a:latin typeface="Arial"/>
                <a:ea typeface="Arial"/>
                <a:cs typeface="Arial"/>
                <a:sym typeface="Arial"/>
              </a:rPr>
              <a:t>2020 SAP SE </a:t>
            </a:r>
            <a:r>
              <a:rPr lang="de-DE" sz="600" dirty="0" err="1">
                <a:solidFill>
                  <a:schemeClr val="lt1"/>
                </a:solidFill>
                <a:latin typeface="Arial"/>
                <a:ea typeface="Arial"/>
                <a:cs typeface="Arial"/>
                <a:sym typeface="Arial"/>
              </a:rPr>
              <a:t>or</a:t>
            </a:r>
            <a:r>
              <a:rPr lang="de-DE" sz="600" dirty="0">
                <a:solidFill>
                  <a:schemeClr val="lt1"/>
                </a:solidFill>
                <a:latin typeface="Arial"/>
                <a:ea typeface="Arial"/>
                <a:cs typeface="Arial"/>
                <a:sym typeface="Arial"/>
              </a:rPr>
              <a:t> an SAP </a:t>
            </a:r>
            <a:r>
              <a:rPr lang="de-DE" sz="600" dirty="0" err="1">
                <a:solidFill>
                  <a:schemeClr val="lt1"/>
                </a:solidFill>
                <a:latin typeface="Arial"/>
                <a:ea typeface="Arial"/>
                <a:cs typeface="Arial"/>
                <a:sym typeface="Arial"/>
              </a:rPr>
              <a:t>affiliate</a:t>
            </a:r>
            <a:r>
              <a:rPr lang="de-DE" sz="600" dirty="0">
                <a:solidFill>
                  <a:schemeClr val="lt1"/>
                </a:solidFill>
                <a:latin typeface="Arial"/>
                <a:ea typeface="Arial"/>
                <a:cs typeface="Arial"/>
                <a:sym typeface="Arial"/>
              </a:rPr>
              <a:t> </a:t>
            </a:r>
            <a:r>
              <a:rPr lang="de-DE" sz="600" dirty="0" err="1">
                <a:solidFill>
                  <a:schemeClr val="lt1"/>
                </a:solidFill>
                <a:latin typeface="Arial"/>
                <a:ea typeface="Arial"/>
                <a:cs typeface="Arial"/>
                <a:sym typeface="Arial"/>
              </a:rPr>
              <a:t>company</a:t>
            </a:r>
            <a:r>
              <a:rPr lang="de-DE" sz="600" dirty="0">
                <a:solidFill>
                  <a:schemeClr val="lt1"/>
                </a:solidFill>
                <a:latin typeface="Arial"/>
                <a:ea typeface="Arial"/>
                <a:cs typeface="Arial"/>
                <a:sym typeface="Arial"/>
              </a:rPr>
              <a:t>. All </a:t>
            </a:r>
            <a:r>
              <a:rPr lang="de-DE" sz="600" dirty="0" err="1">
                <a:solidFill>
                  <a:schemeClr val="lt1"/>
                </a:solidFill>
                <a:latin typeface="Arial"/>
                <a:ea typeface="Arial"/>
                <a:cs typeface="Arial"/>
                <a:sym typeface="Arial"/>
              </a:rPr>
              <a:t>rights</a:t>
            </a:r>
            <a:r>
              <a:rPr lang="de-DE" sz="600" dirty="0">
                <a:solidFill>
                  <a:schemeClr val="lt1"/>
                </a:solidFill>
                <a:latin typeface="Arial"/>
                <a:ea typeface="Arial"/>
                <a:cs typeface="Arial"/>
                <a:sym typeface="Arial"/>
              </a:rPr>
              <a:t> </a:t>
            </a:r>
            <a:r>
              <a:rPr lang="de-DE" sz="600" dirty="0" err="1">
                <a:solidFill>
                  <a:schemeClr val="lt1"/>
                </a:solidFill>
                <a:latin typeface="Arial"/>
                <a:ea typeface="Arial"/>
                <a:cs typeface="Arial"/>
                <a:sym typeface="Arial"/>
              </a:rPr>
              <a:t>reserved</a:t>
            </a:r>
            <a:r>
              <a:rPr lang="de-DE" sz="600" dirty="0">
                <a:solidFill>
                  <a:schemeClr val="lt1"/>
                </a:solidFill>
                <a:latin typeface="Arial"/>
                <a:ea typeface="Arial"/>
                <a:cs typeface="Arial"/>
                <a:sym typeface="Arial"/>
              </a:rPr>
              <a:t>.  |  PUBLIC</a:t>
            </a:r>
            <a:endParaRPr sz="600" b="0" i="0" u="none" dirty="0">
              <a:solidFill>
                <a:schemeClr val="lt1"/>
              </a:solidFill>
              <a:latin typeface="Arial"/>
              <a:ea typeface="Arial"/>
              <a:cs typeface="Arial"/>
              <a:sym typeface="Arial"/>
            </a:endParaRPr>
          </a:p>
        </p:txBody>
      </p:sp>
      <p:sp>
        <p:nvSpPr>
          <p:cNvPr id="360" name="Google Shape;360;p32"/>
          <p:cNvSpPr txBox="1"/>
          <p:nvPr/>
        </p:nvSpPr>
        <p:spPr>
          <a:xfrm>
            <a:off x="11562237" y="6536751"/>
            <a:ext cx="128240" cy="138499"/>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chemeClr val="dk1"/>
              </a:buClr>
              <a:buSzPts val="900"/>
              <a:buFont typeface="Arial"/>
              <a:buNone/>
            </a:pPr>
            <a:fld id="{00000000-1234-1234-1234-123412341234}" type="slidenum">
              <a:rPr lang="de-DE" sz="900">
                <a:solidFill>
                  <a:schemeClr val="lt1"/>
                </a:solidFill>
                <a:latin typeface="Arial"/>
                <a:ea typeface="Arial"/>
                <a:cs typeface="Arial"/>
                <a:sym typeface="Arial"/>
              </a:rPr>
              <a:t>3</a:t>
            </a:fld>
            <a:endParaRPr sz="900">
              <a:solidFill>
                <a:schemeClr val="lt1"/>
              </a:solidFill>
              <a:latin typeface="Arial"/>
              <a:ea typeface="Arial"/>
              <a:cs typeface="Arial"/>
              <a:sym typeface="Arial"/>
            </a:endParaRPr>
          </a:p>
        </p:txBody>
      </p:sp>
      <p:sp>
        <p:nvSpPr>
          <p:cNvPr id="363" name="Google Shape;363;p32"/>
          <p:cNvSpPr/>
          <p:nvPr/>
        </p:nvSpPr>
        <p:spPr>
          <a:xfrm rot="-5400000" flipH="1">
            <a:off x="8100820" y="1866635"/>
            <a:ext cx="61090" cy="63571"/>
          </a:xfrm>
          <a:prstGeom prst="ellipse">
            <a:avLst/>
          </a:prstGeom>
          <a:solidFill>
            <a:schemeClr val="lt1"/>
          </a:solidFill>
          <a:ln w="19050" cap="flat" cmpd="sng">
            <a:solidFill>
              <a:schemeClr val="bg2"/>
            </a:solidFill>
            <a:prstDash val="solid"/>
            <a:miter lim="800000"/>
            <a:headEnd type="none" w="sm" len="sm"/>
            <a:tailEnd type="none" w="sm" len="sm"/>
          </a:ln>
        </p:spPr>
        <p:txBody>
          <a:bodyPr spcFirstLastPara="1" wrap="square" lIns="90000" tIns="72000" rIns="90000" bIns="720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64" name="Google Shape;364;p32"/>
          <p:cNvSpPr/>
          <p:nvPr/>
        </p:nvSpPr>
        <p:spPr>
          <a:xfrm rot="-5400000" flipH="1">
            <a:off x="8095930" y="2180405"/>
            <a:ext cx="61090" cy="63571"/>
          </a:xfrm>
          <a:prstGeom prst="ellipse">
            <a:avLst/>
          </a:prstGeom>
          <a:solidFill>
            <a:schemeClr val="lt1"/>
          </a:solidFill>
          <a:ln w="19050" cap="flat" cmpd="sng">
            <a:solidFill>
              <a:schemeClr val="dk1"/>
            </a:solidFill>
            <a:prstDash val="solid"/>
            <a:miter lim="800000"/>
            <a:headEnd type="none" w="sm" len="sm"/>
            <a:tailEnd type="none" w="sm" len="sm"/>
          </a:ln>
        </p:spPr>
        <p:txBody>
          <a:bodyPr spcFirstLastPara="1" wrap="square" lIns="90000" tIns="72000" rIns="90000" bIns="720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8" name="Google Shape;348;p32"/>
          <p:cNvSpPr/>
          <p:nvPr/>
        </p:nvSpPr>
        <p:spPr>
          <a:xfrm rot="-5400000" flipH="1">
            <a:off x="8100820" y="2525660"/>
            <a:ext cx="61090" cy="63571"/>
          </a:xfrm>
          <a:prstGeom prst="ellipse">
            <a:avLst/>
          </a:prstGeom>
          <a:solidFill>
            <a:schemeClr val="lt1"/>
          </a:solidFill>
          <a:ln w="19050" cap="flat" cmpd="sng">
            <a:solidFill>
              <a:schemeClr val="bg2"/>
            </a:solidFill>
            <a:prstDash val="solid"/>
            <a:miter lim="800000"/>
            <a:headEnd type="none" w="sm" len="sm"/>
            <a:tailEnd type="none" w="sm" len="sm"/>
          </a:ln>
        </p:spPr>
        <p:txBody>
          <a:bodyPr spcFirstLastPara="1" wrap="square" lIns="90000" tIns="72000" rIns="90000" bIns="720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76" name="Google Shape;376;p32"/>
          <p:cNvSpPr/>
          <p:nvPr/>
        </p:nvSpPr>
        <p:spPr>
          <a:xfrm rot="-8107978">
            <a:off x="6369059" y="4520214"/>
            <a:ext cx="149184" cy="143839"/>
          </a:xfrm>
          <a:prstGeom prst="ellipse">
            <a:avLst/>
          </a:prstGeom>
          <a:solidFill>
            <a:schemeClr val="lt1"/>
          </a:solidFill>
          <a:ln w="19050" cap="flat" cmpd="sng">
            <a:solidFill>
              <a:schemeClr val="dk1"/>
            </a:solidFill>
            <a:prstDash val="solid"/>
            <a:miter lim="800000"/>
            <a:headEnd type="none" w="sm" len="sm"/>
            <a:tailEnd type="none" w="sm" len="sm"/>
          </a:ln>
        </p:spPr>
        <p:txBody>
          <a:bodyPr spcFirstLastPara="1" wrap="square" lIns="90000" tIns="72000" rIns="90000" bIns="720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nvGrpSpPr>
          <p:cNvPr id="378" name="Google Shape;378;p32"/>
          <p:cNvGrpSpPr/>
          <p:nvPr/>
        </p:nvGrpSpPr>
        <p:grpSpPr>
          <a:xfrm>
            <a:off x="7190856" y="4302030"/>
            <a:ext cx="3213306" cy="354145"/>
            <a:chOff x="7201490" y="1217120"/>
            <a:chExt cx="3213306" cy="354145"/>
          </a:xfrm>
        </p:grpSpPr>
        <p:sp>
          <p:nvSpPr>
            <p:cNvPr id="379" name="Google Shape;379;p32"/>
            <p:cNvSpPr/>
            <p:nvPr/>
          </p:nvSpPr>
          <p:spPr>
            <a:xfrm>
              <a:off x="7201490" y="1217120"/>
              <a:ext cx="1910324" cy="354145"/>
            </a:xfrm>
            <a:prstGeom prst="rect">
              <a:avLst/>
            </a:prstGeom>
            <a:solidFill>
              <a:schemeClr val="tx1"/>
            </a:solidFill>
            <a:ln>
              <a:noFill/>
            </a:ln>
          </p:spPr>
          <p:txBody>
            <a:bodyPr spcFirstLastPara="1" wrap="square" lIns="90000" tIns="72000" rIns="90000" bIns="720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380" name="Google Shape;380;p32"/>
            <p:cNvSpPr txBox="1"/>
            <p:nvPr/>
          </p:nvSpPr>
          <p:spPr>
            <a:xfrm>
              <a:off x="7278054" y="1265054"/>
              <a:ext cx="3136742" cy="258276"/>
            </a:xfrm>
            <a:prstGeom prst="rect">
              <a:avLst/>
            </a:prstGeom>
            <a:noFill/>
            <a:ln>
              <a:noFill/>
            </a:ln>
          </p:spPr>
          <p:txBody>
            <a:bodyPr spcFirstLastPara="1" wrap="square" lIns="0" tIns="0" rIns="0" bIns="0" anchor="ctr" anchorCtr="0">
              <a:noAutofit/>
            </a:bodyPr>
            <a:lstStyle/>
            <a:p>
              <a:pPr marL="0" marR="0" lvl="0" indent="0" algn="l" rtl="0">
                <a:lnSpc>
                  <a:spcPct val="138750"/>
                </a:lnSpc>
                <a:spcBef>
                  <a:spcPts val="0"/>
                </a:spcBef>
                <a:spcAft>
                  <a:spcPts val="0"/>
                </a:spcAft>
                <a:buNone/>
              </a:pPr>
              <a:r>
                <a:rPr lang="de-DE" sz="1600">
                  <a:solidFill>
                    <a:schemeClr val="lt1"/>
                  </a:solidFill>
                  <a:latin typeface="Arial"/>
                  <a:ea typeface="Arial"/>
                  <a:cs typeface="Arial"/>
                  <a:sym typeface="Arial"/>
                </a:rPr>
                <a:t> </a:t>
              </a:r>
              <a:r>
                <a:rPr lang="de-DE" sz="1600" err="1">
                  <a:solidFill>
                    <a:schemeClr val="lt1"/>
                  </a:solidFill>
                  <a:latin typeface="Arial"/>
                  <a:ea typeface="Arial"/>
                  <a:cs typeface="Arial"/>
                  <a:sym typeface="Arial"/>
                </a:rPr>
                <a:t>Visibility</a:t>
              </a:r>
              <a:r>
                <a:rPr lang="de-DE" sz="1600">
                  <a:solidFill>
                    <a:schemeClr val="lt1"/>
                  </a:solidFill>
                  <a:latin typeface="Arial"/>
                  <a:ea typeface="Arial"/>
                  <a:cs typeface="Arial"/>
                  <a:sym typeface="Arial"/>
                </a:rPr>
                <a:t> </a:t>
              </a:r>
              <a:r>
                <a:rPr lang="de-DE" sz="1600" err="1">
                  <a:solidFill>
                    <a:schemeClr val="lt1"/>
                  </a:solidFill>
                  <a:latin typeface="Arial"/>
                  <a:ea typeface="Arial"/>
                  <a:cs typeface="Arial"/>
                  <a:sym typeface="Arial"/>
                </a:rPr>
                <a:t>networks</a:t>
              </a:r>
              <a:endParaRPr/>
            </a:p>
          </p:txBody>
        </p:sp>
      </p:grpSp>
      <p:pic>
        <p:nvPicPr>
          <p:cNvPr id="381" name="Google Shape;381;p32"/>
          <p:cNvPicPr preferRelativeResize="0"/>
          <p:nvPr/>
        </p:nvPicPr>
        <p:blipFill rotWithShape="1">
          <a:blip r:embed="rId12" cstate="hqprint">
            <a:alphaModFix/>
            <a:extLst>
              <a:ext uri="{28A0092B-C50C-407E-A947-70E740481C1C}">
                <a14:useLocalDpi xmlns:a14="http://schemas.microsoft.com/office/drawing/2010/main"/>
              </a:ext>
            </a:extLst>
          </a:blip>
          <a:srcRect/>
          <a:stretch/>
        </p:blipFill>
        <p:spPr>
          <a:xfrm flipH="1">
            <a:off x="9101179" y="4945733"/>
            <a:ext cx="382270" cy="272444"/>
          </a:xfrm>
          <a:prstGeom prst="rect">
            <a:avLst/>
          </a:prstGeom>
          <a:noFill/>
          <a:ln>
            <a:noFill/>
          </a:ln>
        </p:spPr>
      </p:pic>
      <p:pic>
        <p:nvPicPr>
          <p:cNvPr id="383" name="Google Shape;383;p32"/>
          <p:cNvPicPr preferRelativeResize="0"/>
          <p:nvPr/>
        </p:nvPicPr>
        <p:blipFill rotWithShape="1">
          <a:blip r:embed="rId13" cstate="hqprint">
            <a:alphaModFix/>
            <a:extLst>
              <a:ext uri="{28A0092B-C50C-407E-A947-70E740481C1C}">
                <a14:useLocalDpi xmlns:a14="http://schemas.microsoft.com/office/drawing/2010/main"/>
              </a:ext>
            </a:extLst>
          </a:blip>
          <a:srcRect l="-4659" t="-6735" r="-6578" b="-3639"/>
          <a:stretch/>
        </p:blipFill>
        <p:spPr>
          <a:xfrm>
            <a:off x="9476652" y="4681917"/>
            <a:ext cx="538940" cy="372970"/>
          </a:xfrm>
          <a:prstGeom prst="rect">
            <a:avLst/>
          </a:prstGeom>
          <a:noFill/>
          <a:ln>
            <a:noFill/>
          </a:ln>
        </p:spPr>
      </p:pic>
      <p:sp>
        <p:nvSpPr>
          <p:cNvPr id="384" name="Google Shape;384;p32"/>
          <p:cNvSpPr/>
          <p:nvPr/>
        </p:nvSpPr>
        <p:spPr>
          <a:xfrm rot="-5400000" flipH="1">
            <a:off x="9465073" y="4760618"/>
            <a:ext cx="61090" cy="63571"/>
          </a:xfrm>
          <a:prstGeom prst="ellipse">
            <a:avLst/>
          </a:prstGeom>
          <a:solidFill>
            <a:schemeClr val="lt1"/>
          </a:solidFill>
          <a:ln w="19050" cap="flat" cmpd="sng">
            <a:solidFill>
              <a:schemeClr val="dk1"/>
            </a:solidFill>
            <a:prstDash val="solid"/>
            <a:miter lim="800000"/>
            <a:headEnd type="none" w="sm" len="sm"/>
            <a:tailEnd type="none" w="sm" len="sm"/>
          </a:ln>
        </p:spPr>
        <p:txBody>
          <a:bodyPr spcFirstLastPara="1" wrap="square" lIns="90000" tIns="72000" rIns="90000" bIns="720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8" name="Google Shape;318;p32"/>
          <p:cNvSpPr/>
          <p:nvPr/>
        </p:nvSpPr>
        <p:spPr>
          <a:xfrm rot="-5400000" flipH="1">
            <a:off x="9114685" y="5045445"/>
            <a:ext cx="61090" cy="63571"/>
          </a:xfrm>
          <a:prstGeom prst="ellipse">
            <a:avLst/>
          </a:prstGeom>
          <a:solidFill>
            <a:schemeClr val="lt1"/>
          </a:solidFill>
          <a:ln w="19050" cap="flat" cmpd="sng">
            <a:solidFill>
              <a:schemeClr val="dk1"/>
            </a:solidFill>
            <a:prstDash val="solid"/>
            <a:miter lim="800000"/>
            <a:headEnd type="none" w="sm" len="sm"/>
            <a:tailEnd type="none" w="sm" len="sm"/>
          </a:ln>
        </p:spPr>
        <p:txBody>
          <a:bodyPr spcFirstLastPara="1" wrap="square" lIns="90000" tIns="72000" rIns="90000" bIns="720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5" name="Google Shape;385;p32"/>
          <p:cNvSpPr/>
          <p:nvPr/>
        </p:nvSpPr>
        <p:spPr>
          <a:xfrm rot="-5400000" flipH="1">
            <a:off x="9472671" y="5302945"/>
            <a:ext cx="61090" cy="63571"/>
          </a:xfrm>
          <a:prstGeom prst="ellipse">
            <a:avLst/>
          </a:prstGeom>
          <a:solidFill>
            <a:schemeClr val="lt1"/>
          </a:solidFill>
          <a:ln w="19050" cap="flat" cmpd="sng">
            <a:solidFill>
              <a:schemeClr val="dk1"/>
            </a:solidFill>
            <a:prstDash val="solid"/>
            <a:miter lim="800000"/>
            <a:headEnd type="none" w="sm" len="sm"/>
            <a:tailEnd type="none" w="sm" len="sm"/>
          </a:ln>
        </p:spPr>
        <p:txBody>
          <a:bodyPr spcFirstLastPara="1" wrap="square" lIns="90000" tIns="72000" rIns="90000" bIns="720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88" name="Google Shape;388;p32"/>
          <p:cNvCxnSpPr/>
          <p:nvPr/>
        </p:nvCxnSpPr>
        <p:spPr>
          <a:xfrm rot="10800000" flipH="1">
            <a:off x="2671152" y="4663213"/>
            <a:ext cx="697747" cy="219599"/>
          </a:xfrm>
          <a:prstGeom prst="straightConnector1">
            <a:avLst/>
          </a:prstGeom>
          <a:noFill/>
          <a:ln w="9525" cap="flat" cmpd="sng">
            <a:solidFill>
              <a:schemeClr val="dk1"/>
            </a:solidFill>
            <a:prstDash val="solid"/>
            <a:round/>
            <a:headEnd type="none" w="sm" len="sm"/>
            <a:tailEnd type="none" w="sm" len="sm"/>
          </a:ln>
        </p:spPr>
      </p:cxnSp>
      <p:sp>
        <p:nvSpPr>
          <p:cNvPr id="98" name="Google Shape;327;p32">
            <a:extLst>
              <a:ext uri="{FF2B5EF4-FFF2-40B4-BE49-F238E27FC236}">
                <a16:creationId xmlns:a16="http://schemas.microsoft.com/office/drawing/2014/main" id="{5D16E13E-6229-E94A-BA05-B1E412DB7676}"/>
              </a:ext>
            </a:extLst>
          </p:cNvPr>
          <p:cNvSpPr/>
          <p:nvPr/>
        </p:nvSpPr>
        <p:spPr>
          <a:xfrm rot="-7399055">
            <a:off x="4749721" y="3051304"/>
            <a:ext cx="131280" cy="136611"/>
          </a:xfrm>
          <a:prstGeom prst="ellipse">
            <a:avLst/>
          </a:prstGeom>
          <a:solidFill>
            <a:schemeClr val="lt1"/>
          </a:solidFill>
          <a:ln w="19050" cap="flat" cmpd="sng">
            <a:solidFill>
              <a:schemeClr val="dk1"/>
            </a:solidFill>
            <a:prstDash val="solid"/>
            <a:miter lim="800000"/>
            <a:headEnd type="none" w="sm" len="sm"/>
            <a:tailEnd type="none" w="sm" len="sm"/>
          </a:ln>
        </p:spPr>
        <p:txBody>
          <a:bodyPr spcFirstLastPara="1" wrap="square" lIns="90000" tIns="72000" rIns="90000" bIns="720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pic>
        <p:nvPicPr>
          <p:cNvPr id="377" name="Google Shape;377;p32"/>
          <p:cNvPicPr preferRelativeResize="0"/>
          <p:nvPr/>
        </p:nvPicPr>
        <p:blipFill rotWithShape="1">
          <a:blip r:embed="rId14" cstate="hqprint">
            <a:alphaModFix/>
            <a:extLst>
              <a:ext uri="{28A0092B-C50C-407E-A947-70E740481C1C}">
                <a14:useLocalDpi xmlns:a14="http://schemas.microsoft.com/office/drawing/2010/main"/>
              </a:ext>
            </a:extLst>
          </a:blip>
          <a:srcRect/>
          <a:stretch/>
        </p:blipFill>
        <p:spPr>
          <a:xfrm>
            <a:off x="7790351" y="4659360"/>
            <a:ext cx="889533" cy="897843"/>
          </a:xfrm>
          <a:prstGeom prst="rect">
            <a:avLst/>
          </a:prstGeom>
          <a:noFill/>
          <a:ln>
            <a:noFill/>
          </a:ln>
        </p:spPr>
      </p:pic>
      <p:pic>
        <p:nvPicPr>
          <p:cNvPr id="108" name="Google Shape;297;p32">
            <a:extLst>
              <a:ext uri="{FF2B5EF4-FFF2-40B4-BE49-F238E27FC236}">
                <a16:creationId xmlns:a16="http://schemas.microsoft.com/office/drawing/2014/main" id="{F8F048F0-3292-564A-AE6B-B00265B53906}"/>
              </a:ext>
            </a:extLst>
          </p:cNvPr>
          <p:cNvPicPr preferRelativeResize="0"/>
          <p:nvPr/>
        </p:nvPicPr>
        <p:blipFill rotWithShape="1">
          <a:blip r:embed="rId13" cstate="hqprint">
            <a:alphaModFix/>
            <a:extLst>
              <a:ext uri="{28A0092B-C50C-407E-A947-70E740481C1C}">
                <a14:useLocalDpi xmlns:a14="http://schemas.microsoft.com/office/drawing/2010/main"/>
              </a:ext>
            </a:extLst>
          </a:blip>
          <a:srcRect l="-4659" t="-6735" r="-6578" b="-3639"/>
          <a:stretch/>
        </p:blipFill>
        <p:spPr>
          <a:xfrm>
            <a:off x="9652702" y="3597312"/>
            <a:ext cx="538939" cy="372970"/>
          </a:xfrm>
          <a:prstGeom prst="rect">
            <a:avLst/>
          </a:prstGeom>
          <a:noFill/>
          <a:ln>
            <a:noFill/>
          </a:ln>
        </p:spPr>
      </p:pic>
      <p:pic>
        <p:nvPicPr>
          <p:cNvPr id="109" name="Google Shape;320;p32">
            <a:extLst>
              <a:ext uri="{FF2B5EF4-FFF2-40B4-BE49-F238E27FC236}">
                <a16:creationId xmlns:a16="http://schemas.microsoft.com/office/drawing/2014/main" id="{D72C594B-935A-EA4A-B9FE-5CF28934BDDE}"/>
              </a:ext>
            </a:extLst>
          </p:cNvPr>
          <p:cNvPicPr preferRelativeResize="0"/>
          <p:nvPr/>
        </p:nvPicPr>
        <p:blipFill rotWithShape="1">
          <a:blip r:embed="rId13" cstate="hqprint">
            <a:alphaModFix/>
            <a:extLst>
              <a:ext uri="{28A0092B-C50C-407E-A947-70E740481C1C}">
                <a14:useLocalDpi xmlns:a14="http://schemas.microsoft.com/office/drawing/2010/main"/>
              </a:ext>
            </a:extLst>
          </a:blip>
          <a:srcRect l="-4659" t="-6735" r="-6578" b="-3639"/>
          <a:stretch/>
        </p:blipFill>
        <p:spPr>
          <a:xfrm>
            <a:off x="9133246" y="3296228"/>
            <a:ext cx="538939" cy="372970"/>
          </a:xfrm>
          <a:prstGeom prst="rect">
            <a:avLst/>
          </a:prstGeom>
          <a:noFill/>
          <a:ln>
            <a:noFill/>
          </a:ln>
        </p:spPr>
      </p:pic>
      <p:pic>
        <p:nvPicPr>
          <p:cNvPr id="110" name="Google Shape;321;p32">
            <a:extLst>
              <a:ext uri="{FF2B5EF4-FFF2-40B4-BE49-F238E27FC236}">
                <a16:creationId xmlns:a16="http://schemas.microsoft.com/office/drawing/2014/main" id="{3ECC9428-F6AB-9A4A-8BF6-0F3C4D078AA7}"/>
              </a:ext>
            </a:extLst>
          </p:cNvPr>
          <p:cNvPicPr preferRelativeResize="0"/>
          <p:nvPr/>
        </p:nvPicPr>
        <p:blipFill rotWithShape="1">
          <a:blip r:embed="rId13" cstate="hqprint">
            <a:alphaModFix/>
            <a:extLst>
              <a:ext uri="{28A0092B-C50C-407E-A947-70E740481C1C}">
                <a14:useLocalDpi xmlns:a14="http://schemas.microsoft.com/office/drawing/2010/main"/>
              </a:ext>
            </a:extLst>
          </a:blip>
          <a:srcRect l="-4659" t="-6735" r="-6578" b="-3639"/>
          <a:stretch/>
        </p:blipFill>
        <p:spPr>
          <a:xfrm>
            <a:off x="9133246" y="3798127"/>
            <a:ext cx="538939" cy="372970"/>
          </a:xfrm>
          <a:prstGeom prst="rect">
            <a:avLst/>
          </a:prstGeom>
          <a:noFill/>
          <a:ln>
            <a:noFill/>
          </a:ln>
        </p:spPr>
      </p:pic>
      <p:cxnSp>
        <p:nvCxnSpPr>
          <p:cNvPr id="111" name="Google Shape;322;p32">
            <a:extLst>
              <a:ext uri="{FF2B5EF4-FFF2-40B4-BE49-F238E27FC236}">
                <a16:creationId xmlns:a16="http://schemas.microsoft.com/office/drawing/2014/main" id="{C748528A-80BB-4C49-AD58-6E1AAE382D97}"/>
              </a:ext>
            </a:extLst>
          </p:cNvPr>
          <p:cNvCxnSpPr/>
          <p:nvPr/>
        </p:nvCxnSpPr>
        <p:spPr>
          <a:xfrm>
            <a:off x="8568587" y="3788324"/>
            <a:ext cx="1069656" cy="0"/>
          </a:xfrm>
          <a:prstGeom prst="straightConnector1">
            <a:avLst/>
          </a:prstGeom>
          <a:noFill/>
          <a:ln w="9525" cap="flat" cmpd="sng">
            <a:solidFill>
              <a:schemeClr val="dk1"/>
            </a:solidFill>
            <a:prstDash val="solid"/>
            <a:round/>
            <a:headEnd type="none" w="sm" len="sm"/>
            <a:tailEnd type="none" w="sm" len="sm"/>
          </a:ln>
        </p:spPr>
      </p:cxnSp>
      <p:cxnSp>
        <p:nvCxnSpPr>
          <p:cNvPr id="112" name="Google Shape;323;p32">
            <a:extLst>
              <a:ext uri="{FF2B5EF4-FFF2-40B4-BE49-F238E27FC236}">
                <a16:creationId xmlns:a16="http://schemas.microsoft.com/office/drawing/2014/main" id="{1D32CAC5-3A12-F442-9299-DF0F4C4154F0}"/>
              </a:ext>
            </a:extLst>
          </p:cNvPr>
          <p:cNvCxnSpPr>
            <a:endCxn id="109" idx="1"/>
          </p:cNvCxnSpPr>
          <p:nvPr/>
        </p:nvCxnSpPr>
        <p:spPr>
          <a:xfrm rot="10800000" flipH="1">
            <a:off x="8568946" y="3482713"/>
            <a:ext cx="564300" cy="302100"/>
          </a:xfrm>
          <a:prstGeom prst="straightConnector1">
            <a:avLst/>
          </a:prstGeom>
          <a:noFill/>
          <a:ln w="9525" cap="flat" cmpd="sng">
            <a:solidFill>
              <a:schemeClr val="dk1"/>
            </a:solidFill>
            <a:prstDash val="solid"/>
            <a:round/>
            <a:headEnd type="none" w="sm" len="sm"/>
            <a:tailEnd type="none" w="sm" len="sm"/>
          </a:ln>
        </p:spPr>
      </p:cxnSp>
      <p:cxnSp>
        <p:nvCxnSpPr>
          <p:cNvPr id="113" name="Google Shape;324;p32">
            <a:extLst>
              <a:ext uri="{FF2B5EF4-FFF2-40B4-BE49-F238E27FC236}">
                <a16:creationId xmlns:a16="http://schemas.microsoft.com/office/drawing/2014/main" id="{D2066F61-527B-E341-90E5-EB385159AF0B}"/>
              </a:ext>
            </a:extLst>
          </p:cNvPr>
          <p:cNvCxnSpPr>
            <a:cxnSpLocks/>
          </p:cNvCxnSpPr>
          <p:nvPr/>
        </p:nvCxnSpPr>
        <p:spPr>
          <a:xfrm flipV="1">
            <a:off x="6477567" y="3789363"/>
            <a:ext cx="1385156" cy="386569"/>
          </a:xfrm>
          <a:prstGeom prst="straightConnector1">
            <a:avLst/>
          </a:prstGeom>
          <a:noFill/>
          <a:ln w="9525" cap="flat" cmpd="sng">
            <a:solidFill>
              <a:schemeClr val="dk1"/>
            </a:solidFill>
            <a:prstDash val="solid"/>
            <a:round/>
            <a:headEnd type="none" w="sm" len="sm"/>
            <a:tailEnd type="none" w="sm" len="sm"/>
          </a:ln>
        </p:spPr>
      </p:cxnSp>
      <p:sp>
        <p:nvSpPr>
          <p:cNvPr id="114" name="Google Shape;325;p32">
            <a:extLst>
              <a:ext uri="{FF2B5EF4-FFF2-40B4-BE49-F238E27FC236}">
                <a16:creationId xmlns:a16="http://schemas.microsoft.com/office/drawing/2014/main" id="{D6F37E4A-13A1-8547-A24A-7B1A1F5D8667}"/>
              </a:ext>
            </a:extLst>
          </p:cNvPr>
          <p:cNvSpPr/>
          <p:nvPr/>
        </p:nvSpPr>
        <p:spPr>
          <a:xfrm rot="13492022">
            <a:off x="6370459" y="4102846"/>
            <a:ext cx="149184" cy="143839"/>
          </a:xfrm>
          <a:prstGeom prst="ellipse">
            <a:avLst/>
          </a:prstGeom>
          <a:solidFill>
            <a:schemeClr val="lt1"/>
          </a:solidFill>
          <a:ln w="19050" cap="flat" cmpd="sng">
            <a:solidFill>
              <a:schemeClr val="dk1"/>
            </a:solidFill>
            <a:prstDash val="solid"/>
            <a:miter lim="800000"/>
            <a:headEnd type="none" w="sm" len="sm"/>
            <a:tailEnd type="none" w="sm" len="sm"/>
          </a:ln>
        </p:spPr>
        <p:txBody>
          <a:bodyPr spcFirstLastPara="1" wrap="square" lIns="90000" tIns="72000" rIns="90000" bIns="720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nvGrpSpPr>
          <p:cNvPr id="115" name="Google Shape;365;p32">
            <a:extLst>
              <a:ext uri="{FF2B5EF4-FFF2-40B4-BE49-F238E27FC236}">
                <a16:creationId xmlns:a16="http://schemas.microsoft.com/office/drawing/2014/main" id="{5983BEA2-2081-DF45-BD8C-AC025D6CFD37}"/>
              </a:ext>
            </a:extLst>
          </p:cNvPr>
          <p:cNvGrpSpPr/>
          <p:nvPr/>
        </p:nvGrpSpPr>
        <p:grpSpPr>
          <a:xfrm>
            <a:off x="7190855" y="2852270"/>
            <a:ext cx="3199452" cy="354145"/>
            <a:chOff x="7201489" y="1217120"/>
            <a:chExt cx="3199452" cy="354145"/>
          </a:xfrm>
        </p:grpSpPr>
        <p:sp>
          <p:nvSpPr>
            <p:cNvPr id="122" name="Google Shape;366;p32">
              <a:extLst>
                <a:ext uri="{FF2B5EF4-FFF2-40B4-BE49-F238E27FC236}">
                  <a16:creationId xmlns:a16="http://schemas.microsoft.com/office/drawing/2014/main" id="{F926D671-55FA-2442-8D5B-88072ECEC9AA}"/>
                </a:ext>
              </a:extLst>
            </p:cNvPr>
            <p:cNvSpPr/>
            <p:nvPr/>
          </p:nvSpPr>
          <p:spPr>
            <a:xfrm>
              <a:off x="7201489" y="1217120"/>
              <a:ext cx="2344147" cy="354145"/>
            </a:xfrm>
            <a:prstGeom prst="rect">
              <a:avLst/>
            </a:prstGeom>
            <a:solidFill>
              <a:schemeClr val="tx1"/>
            </a:solidFill>
            <a:ln>
              <a:noFill/>
            </a:ln>
          </p:spPr>
          <p:txBody>
            <a:bodyPr spcFirstLastPara="1" wrap="square" lIns="90000" tIns="72000" rIns="90000" bIns="720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23" name="Google Shape;367;p32">
              <a:extLst>
                <a:ext uri="{FF2B5EF4-FFF2-40B4-BE49-F238E27FC236}">
                  <a16:creationId xmlns:a16="http://schemas.microsoft.com/office/drawing/2014/main" id="{5E80C79B-AE80-4A4D-BABD-1F983C890786}"/>
                </a:ext>
              </a:extLst>
            </p:cNvPr>
            <p:cNvSpPr txBox="1"/>
            <p:nvPr/>
          </p:nvSpPr>
          <p:spPr>
            <a:xfrm>
              <a:off x="7264199" y="1265054"/>
              <a:ext cx="3136742" cy="258276"/>
            </a:xfrm>
            <a:prstGeom prst="rect">
              <a:avLst/>
            </a:prstGeom>
            <a:noFill/>
            <a:ln>
              <a:noFill/>
            </a:ln>
          </p:spPr>
          <p:txBody>
            <a:bodyPr spcFirstLastPara="1" wrap="square" lIns="0" tIns="0" rIns="0" bIns="0" anchor="ctr" anchorCtr="0">
              <a:noAutofit/>
            </a:bodyPr>
            <a:lstStyle/>
            <a:p>
              <a:pPr marL="0" marR="0" lvl="0" indent="0" algn="l" rtl="0">
                <a:lnSpc>
                  <a:spcPct val="138750"/>
                </a:lnSpc>
                <a:spcBef>
                  <a:spcPts val="0"/>
                </a:spcBef>
                <a:spcAft>
                  <a:spcPts val="0"/>
                </a:spcAft>
                <a:buNone/>
              </a:pPr>
              <a:r>
                <a:rPr lang="de-DE" sz="1600">
                  <a:solidFill>
                    <a:schemeClr val="lt1"/>
                  </a:solidFill>
                  <a:latin typeface="Arial"/>
                  <a:ea typeface="Arial"/>
                  <a:cs typeface="Arial"/>
                  <a:sym typeface="Arial"/>
                </a:rPr>
                <a:t> Digital </a:t>
              </a:r>
              <a:r>
                <a:rPr lang="de-DE" sz="1600" err="1">
                  <a:solidFill>
                    <a:schemeClr val="lt1"/>
                  </a:solidFill>
                  <a:latin typeface="Arial"/>
                  <a:ea typeface="Arial"/>
                  <a:cs typeface="Arial"/>
                  <a:sym typeface="Arial"/>
                </a:rPr>
                <a:t>carrier</a:t>
              </a:r>
              <a:r>
                <a:rPr lang="de-DE" sz="1600">
                  <a:solidFill>
                    <a:schemeClr val="lt1"/>
                  </a:solidFill>
                  <a:latin typeface="Arial"/>
                  <a:ea typeface="Arial"/>
                  <a:cs typeface="Arial"/>
                  <a:sym typeface="Arial"/>
                </a:rPr>
                <a:t> </a:t>
              </a:r>
              <a:r>
                <a:rPr lang="de-DE" sz="1600" err="1">
                  <a:solidFill>
                    <a:schemeClr val="lt1"/>
                  </a:solidFill>
                  <a:latin typeface="Arial"/>
                  <a:ea typeface="Arial"/>
                  <a:cs typeface="Arial"/>
                  <a:sym typeface="Arial"/>
                </a:rPr>
                <a:t>networks</a:t>
              </a:r>
              <a:endParaRPr/>
            </a:p>
          </p:txBody>
        </p:sp>
      </p:grpSp>
      <p:sp>
        <p:nvSpPr>
          <p:cNvPr id="116" name="Google Shape;368;p32">
            <a:extLst>
              <a:ext uri="{FF2B5EF4-FFF2-40B4-BE49-F238E27FC236}">
                <a16:creationId xmlns:a16="http://schemas.microsoft.com/office/drawing/2014/main" id="{178C36C6-03A8-F943-85A5-1F88D20B7939}"/>
              </a:ext>
            </a:extLst>
          </p:cNvPr>
          <p:cNvSpPr/>
          <p:nvPr/>
        </p:nvSpPr>
        <p:spPr>
          <a:xfrm rot="16200000" flipH="1">
            <a:off x="9148892" y="3957815"/>
            <a:ext cx="61090" cy="63571"/>
          </a:xfrm>
          <a:prstGeom prst="ellipse">
            <a:avLst/>
          </a:prstGeom>
          <a:solidFill>
            <a:schemeClr val="lt1"/>
          </a:solidFill>
          <a:ln w="19050" cap="flat" cmpd="sng">
            <a:solidFill>
              <a:schemeClr val="dk1"/>
            </a:solidFill>
            <a:prstDash val="solid"/>
            <a:miter lim="800000"/>
            <a:headEnd type="none" w="sm" len="sm"/>
            <a:tailEnd type="none" w="sm" len="sm"/>
          </a:ln>
        </p:spPr>
        <p:txBody>
          <a:bodyPr spcFirstLastPara="1" wrap="square" lIns="90000" tIns="72000" rIns="90000" bIns="720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7" name="Google Shape;369;p32">
            <a:extLst>
              <a:ext uri="{FF2B5EF4-FFF2-40B4-BE49-F238E27FC236}">
                <a16:creationId xmlns:a16="http://schemas.microsoft.com/office/drawing/2014/main" id="{C723CAF6-CAB7-6147-B818-DD1628A93FD7}"/>
              </a:ext>
            </a:extLst>
          </p:cNvPr>
          <p:cNvSpPr/>
          <p:nvPr/>
        </p:nvSpPr>
        <p:spPr>
          <a:xfrm rot="16200000" flipH="1">
            <a:off x="9651443" y="3759293"/>
            <a:ext cx="61090" cy="63571"/>
          </a:xfrm>
          <a:prstGeom prst="ellipse">
            <a:avLst/>
          </a:prstGeom>
          <a:solidFill>
            <a:schemeClr val="lt1"/>
          </a:solidFill>
          <a:ln w="19050" cap="flat" cmpd="sng">
            <a:solidFill>
              <a:schemeClr val="dk1"/>
            </a:solidFill>
            <a:prstDash val="solid"/>
            <a:miter lim="800000"/>
            <a:headEnd type="none" w="sm" len="sm"/>
            <a:tailEnd type="none" w="sm" len="sm"/>
          </a:ln>
        </p:spPr>
        <p:txBody>
          <a:bodyPr spcFirstLastPara="1" wrap="square" lIns="90000" tIns="72000" rIns="90000" bIns="720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8" name="Google Shape;374;p32">
            <a:extLst>
              <a:ext uri="{FF2B5EF4-FFF2-40B4-BE49-F238E27FC236}">
                <a16:creationId xmlns:a16="http://schemas.microsoft.com/office/drawing/2014/main" id="{0D6CB30E-8909-EF48-BE09-B062A1AA0AD6}"/>
              </a:ext>
            </a:extLst>
          </p:cNvPr>
          <p:cNvSpPr/>
          <p:nvPr/>
        </p:nvSpPr>
        <p:spPr>
          <a:xfrm rot="16200000" flipH="1">
            <a:off x="9144511" y="3442389"/>
            <a:ext cx="61090" cy="63571"/>
          </a:xfrm>
          <a:prstGeom prst="ellipse">
            <a:avLst/>
          </a:prstGeom>
          <a:solidFill>
            <a:schemeClr val="lt1"/>
          </a:solidFill>
          <a:ln w="19050" cap="flat" cmpd="sng">
            <a:solidFill>
              <a:schemeClr val="dk1"/>
            </a:solidFill>
            <a:prstDash val="solid"/>
            <a:miter lim="800000"/>
            <a:headEnd type="none" w="sm" len="sm"/>
            <a:tailEnd type="none" w="sm" len="sm"/>
          </a:ln>
        </p:spPr>
        <p:txBody>
          <a:bodyPr spcFirstLastPara="1" wrap="square" lIns="90000" tIns="72000" rIns="90000" bIns="720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19" name="Google Shape;375;p32">
            <a:extLst>
              <a:ext uri="{FF2B5EF4-FFF2-40B4-BE49-F238E27FC236}">
                <a16:creationId xmlns:a16="http://schemas.microsoft.com/office/drawing/2014/main" id="{EE511B17-5B6B-074E-882F-FDB9167DFD69}"/>
              </a:ext>
            </a:extLst>
          </p:cNvPr>
          <p:cNvCxnSpPr>
            <a:cxnSpLocks/>
          </p:cNvCxnSpPr>
          <p:nvPr/>
        </p:nvCxnSpPr>
        <p:spPr>
          <a:xfrm>
            <a:off x="8568587" y="3784813"/>
            <a:ext cx="580534" cy="202974"/>
          </a:xfrm>
          <a:prstGeom prst="straightConnector1">
            <a:avLst/>
          </a:prstGeom>
          <a:noFill/>
          <a:ln w="9525" cap="flat" cmpd="sng">
            <a:solidFill>
              <a:schemeClr val="dk1"/>
            </a:solidFill>
            <a:prstDash val="solid"/>
            <a:round/>
            <a:headEnd type="none" w="sm" len="sm"/>
            <a:tailEnd type="none" w="sm" len="sm"/>
          </a:ln>
        </p:spPr>
      </p:cxnSp>
      <p:sp>
        <p:nvSpPr>
          <p:cNvPr id="120" name="Google Shape;387;p32">
            <a:extLst>
              <a:ext uri="{FF2B5EF4-FFF2-40B4-BE49-F238E27FC236}">
                <a16:creationId xmlns:a16="http://schemas.microsoft.com/office/drawing/2014/main" id="{024A2044-DAF7-7643-8574-684EE472D1F2}"/>
              </a:ext>
            </a:extLst>
          </p:cNvPr>
          <p:cNvSpPr txBox="1"/>
          <p:nvPr/>
        </p:nvSpPr>
        <p:spPr>
          <a:xfrm>
            <a:off x="10243830" y="3564864"/>
            <a:ext cx="1777651" cy="492443"/>
          </a:xfrm>
          <a:prstGeom prst="rect">
            <a:avLst/>
          </a:prstGeom>
          <a:noFill/>
          <a:ln>
            <a:noFill/>
          </a:ln>
        </p:spPr>
        <p:txBody>
          <a:bodyPr spcFirstLastPara="1" wrap="square" lIns="0" tIns="0" rIns="0" bIns="0" anchor="t" anchorCtr="0">
            <a:noAutofit/>
          </a:bodyPr>
          <a:lstStyle/>
          <a:p>
            <a:pPr marL="0" marR="0" lvl="0" indent="0" rtl="0">
              <a:spcBef>
                <a:spcPts val="0"/>
              </a:spcBef>
              <a:spcAft>
                <a:spcPts val="0"/>
              </a:spcAft>
              <a:buNone/>
            </a:pPr>
            <a:r>
              <a:rPr lang="de-DE" sz="1400" dirty="0">
                <a:solidFill>
                  <a:srgbClr val="000000"/>
                </a:solidFill>
                <a:ea typeface="Arial Unicode MS" pitchFamily="34" charset="-128"/>
                <a:cs typeface="Arial Unicode MS" pitchFamily="34" charset="-128"/>
                <a:sym typeface="Arial"/>
              </a:rPr>
              <a:t>Instant </a:t>
            </a:r>
            <a:r>
              <a:rPr lang="de-DE" sz="1400" dirty="0" err="1">
                <a:solidFill>
                  <a:srgbClr val="000000"/>
                </a:solidFill>
                <a:ea typeface="Arial Unicode MS" pitchFamily="34" charset="-128"/>
                <a:cs typeface="Arial Unicode MS" pitchFamily="34" charset="-128"/>
                <a:sym typeface="Arial"/>
              </a:rPr>
              <a:t>pricing</a:t>
            </a:r>
            <a:r>
              <a:rPr lang="de-DE" sz="1400" dirty="0">
                <a:solidFill>
                  <a:srgbClr val="000000"/>
                </a:solidFill>
                <a:ea typeface="Arial Unicode MS" pitchFamily="34" charset="-128"/>
                <a:cs typeface="Arial Unicode MS" pitchFamily="34" charset="-128"/>
                <a:sym typeface="Arial"/>
              </a:rPr>
              <a:t> &amp; </a:t>
            </a:r>
            <a:r>
              <a:rPr lang="de-DE" sz="1400" dirty="0" err="1">
                <a:solidFill>
                  <a:srgbClr val="000000"/>
                </a:solidFill>
                <a:ea typeface="Arial Unicode MS" pitchFamily="34" charset="-128"/>
                <a:cs typeface="Arial Unicode MS" pitchFamily="34" charset="-128"/>
                <a:sym typeface="Arial"/>
              </a:rPr>
              <a:t>subcontracting</a:t>
            </a:r>
            <a:endParaRPr sz="1400" dirty="0">
              <a:solidFill>
                <a:srgbClr val="000000"/>
              </a:solidFill>
              <a:ea typeface="Arial Unicode MS" pitchFamily="34" charset="-128"/>
              <a:cs typeface="Arial Unicode MS" pitchFamily="34" charset="-128"/>
              <a:sym typeface="Arial"/>
            </a:endParaRPr>
          </a:p>
        </p:txBody>
      </p:sp>
      <p:pic>
        <p:nvPicPr>
          <p:cNvPr id="121" name="Google Shape;319;p32">
            <a:extLst>
              <a:ext uri="{FF2B5EF4-FFF2-40B4-BE49-F238E27FC236}">
                <a16:creationId xmlns:a16="http://schemas.microsoft.com/office/drawing/2014/main" id="{B523A3A9-B6DF-1C4F-8029-A30FE795BB17}"/>
              </a:ext>
            </a:extLst>
          </p:cNvPr>
          <p:cNvPicPr preferRelativeResize="0"/>
          <p:nvPr/>
        </p:nvPicPr>
        <p:blipFill rotWithShape="1">
          <a:blip r:embed="rId14" cstate="hqprint">
            <a:alphaModFix/>
            <a:extLst>
              <a:ext uri="{28A0092B-C50C-407E-A947-70E740481C1C}">
                <a14:useLocalDpi xmlns:a14="http://schemas.microsoft.com/office/drawing/2010/main"/>
              </a:ext>
            </a:extLst>
          </a:blip>
          <a:srcRect/>
          <a:stretch/>
        </p:blipFill>
        <p:spPr>
          <a:xfrm>
            <a:off x="7772663" y="3342356"/>
            <a:ext cx="889533" cy="897843"/>
          </a:xfrm>
          <a:prstGeom prst="rect">
            <a:avLst/>
          </a:prstGeom>
          <a:noFill/>
          <a:ln>
            <a:noFill/>
          </a:ln>
        </p:spPr>
      </p:pic>
      <p:pic>
        <p:nvPicPr>
          <p:cNvPr id="3" name="Picture 2">
            <a:extLst>
              <a:ext uri="{FF2B5EF4-FFF2-40B4-BE49-F238E27FC236}">
                <a16:creationId xmlns:a16="http://schemas.microsoft.com/office/drawing/2014/main" id="{0BC01613-F4FA-4769-A000-E2CD15A1F439}"/>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10513809" y="1372597"/>
            <a:ext cx="1195619" cy="233044"/>
          </a:xfrm>
          <a:prstGeom prst="rect">
            <a:avLst/>
          </a:prstGeom>
        </p:spPr>
      </p:pic>
      <p:pic>
        <p:nvPicPr>
          <p:cNvPr id="94" name="Picture 93">
            <a:extLst>
              <a:ext uri="{FF2B5EF4-FFF2-40B4-BE49-F238E27FC236}">
                <a16:creationId xmlns:a16="http://schemas.microsoft.com/office/drawing/2014/main" id="{29520073-1E8C-49CE-BECD-025C9BDD18EB}"/>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9678327" y="3254275"/>
            <a:ext cx="768092" cy="141194"/>
          </a:xfrm>
          <a:prstGeom prst="rect">
            <a:avLst/>
          </a:prstGeom>
        </p:spPr>
      </p:pic>
      <p:pic>
        <p:nvPicPr>
          <p:cNvPr id="95" name="Graphic 94">
            <a:extLst>
              <a:ext uri="{FF2B5EF4-FFF2-40B4-BE49-F238E27FC236}">
                <a16:creationId xmlns:a16="http://schemas.microsoft.com/office/drawing/2014/main" id="{40480771-EF6B-4FD0-A1B6-27215EBE9E3A}"/>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10479746" y="3178967"/>
            <a:ext cx="1039631" cy="288474"/>
          </a:xfrm>
          <a:prstGeom prst="rect">
            <a:avLst/>
          </a:prstGeom>
        </p:spPr>
      </p:pic>
      <p:pic>
        <p:nvPicPr>
          <p:cNvPr id="96" name="Picture 95">
            <a:extLst>
              <a:ext uri="{FF2B5EF4-FFF2-40B4-BE49-F238E27FC236}">
                <a16:creationId xmlns:a16="http://schemas.microsoft.com/office/drawing/2014/main" id="{833D71F4-1CDF-4351-B41C-5CCC2FB02EB4}"/>
              </a:ext>
            </a:extLst>
          </p:cNvPr>
          <p:cNvPicPr>
            <a:picLocks noChangeAspect="1"/>
          </p:cNvPicPr>
          <p:nvPr/>
        </p:nvPicPr>
        <p:blipFill>
          <a:blip r:embed="rId19" cstate="hqprint">
            <a:extLst>
              <a:ext uri="{28A0092B-C50C-407E-A947-70E740481C1C}">
                <a14:useLocalDpi xmlns:a14="http://schemas.microsoft.com/office/drawing/2010/main"/>
              </a:ext>
            </a:extLst>
          </a:blip>
          <a:stretch>
            <a:fillRect/>
          </a:stretch>
        </p:blipFill>
        <p:spPr>
          <a:xfrm>
            <a:off x="8917907" y="1957178"/>
            <a:ext cx="617096" cy="240769"/>
          </a:xfrm>
          <a:prstGeom prst="rect">
            <a:avLst/>
          </a:prstGeom>
        </p:spPr>
      </p:pic>
      <p:sp>
        <p:nvSpPr>
          <p:cNvPr id="353" name="Google Shape;353;p32"/>
          <p:cNvSpPr txBox="1"/>
          <p:nvPr/>
        </p:nvSpPr>
        <p:spPr>
          <a:xfrm>
            <a:off x="8810123" y="2221521"/>
            <a:ext cx="1449757" cy="246221"/>
          </a:xfrm>
          <a:prstGeom prst="rect">
            <a:avLst/>
          </a:prstGeom>
          <a:noFill/>
          <a:ln>
            <a:noFill/>
          </a:ln>
        </p:spPr>
        <p:txBody>
          <a:bodyPr spcFirstLastPara="1" wrap="square" lIns="0" tIns="0" rIns="0" bIns="0" anchor="t" anchorCtr="0">
            <a:noAutofit/>
          </a:bodyPr>
          <a:lstStyle/>
          <a:p>
            <a:pPr algn="ctr"/>
            <a:r>
              <a:rPr lang="de-DE" sz="1400" dirty="0">
                <a:solidFill>
                  <a:srgbClr val="000000"/>
                </a:solidFill>
                <a:ea typeface="Arial Unicode MS" pitchFamily="34" charset="-128"/>
                <a:cs typeface="Arial Unicode MS" pitchFamily="34" charset="-128"/>
                <a:sym typeface="Arial"/>
              </a:rPr>
              <a:t>B2B </a:t>
            </a:r>
            <a:r>
              <a:rPr lang="de-DE" sz="1400" dirty="0" err="1">
                <a:solidFill>
                  <a:srgbClr val="000000"/>
                </a:solidFill>
                <a:ea typeface="Arial Unicode MS" pitchFamily="34" charset="-128"/>
                <a:cs typeface="Arial Unicode MS" pitchFamily="34" charset="-128"/>
                <a:sym typeface="Arial"/>
              </a:rPr>
              <a:t>integration</a:t>
            </a:r>
            <a:endParaRPr sz="1400" dirty="0">
              <a:solidFill>
                <a:srgbClr val="000000"/>
              </a:solidFill>
              <a:ea typeface="Arial Unicode MS" pitchFamily="34" charset="-128"/>
              <a:cs typeface="Arial Unicode MS" pitchFamily="34" charset="-128"/>
              <a:sym typeface="Arial"/>
            </a:endParaRPr>
          </a:p>
        </p:txBody>
      </p:sp>
      <p:pic>
        <p:nvPicPr>
          <p:cNvPr id="97" name="Picture 96">
            <a:extLst>
              <a:ext uri="{FF2B5EF4-FFF2-40B4-BE49-F238E27FC236}">
                <a16:creationId xmlns:a16="http://schemas.microsoft.com/office/drawing/2014/main" id="{F0DC875A-774E-4EBD-93E2-C4CB79705192}"/>
              </a:ext>
            </a:extLst>
          </p:cNvPr>
          <p:cNvPicPr>
            <a:picLocks noChangeAspect="1"/>
          </p:cNvPicPr>
          <p:nvPr/>
        </p:nvPicPr>
        <p:blipFill>
          <a:blip r:embed="rId19" cstate="hqprint">
            <a:extLst>
              <a:ext uri="{28A0092B-C50C-407E-A947-70E740481C1C}">
                <a14:useLocalDpi xmlns:a14="http://schemas.microsoft.com/office/drawing/2010/main"/>
              </a:ext>
            </a:extLst>
          </a:blip>
          <a:stretch>
            <a:fillRect/>
          </a:stretch>
        </p:blipFill>
        <p:spPr>
          <a:xfrm>
            <a:off x="9478075" y="4364295"/>
            <a:ext cx="617096" cy="240769"/>
          </a:xfrm>
          <a:prstGeom prst="rect">
            <a:avLst/>
          </a:prstGeom>
        </p:spPr>
      </p:pic>
      <p:pic>
        <p:nvPicPr>
          <p:cNvPr id="100" name="Image 8">
            <a:extLst>
              <a:ext uri="{FF2B5EF4-FFF2-40B4-BE49-F238E27FC236}">
                <a16:creationId xmlns:a16="http://schemas.microsoft.com/office/drawing/2014/main" id="{246D944A-BAFD-4E37-870B-AA9B50E7BD7B}"/>
              </a:ext>
            </a:extLst>
          </p:cNvPr>
          <p:cNvPicPr>
            <a:picLocks noChangeAspect="1"/>
          </p:cNvPicPr>
          <p:nvPr/>
        </p:nvPicPr>
        <p:blipFill>
          <a:blip r:embed="rId20"/>
          <a:stretch>
            <a:fillRect/>
          </a:stretch>
        </p:blipFill>
        <p:spPr>
          <a:xfrm>
            <a:off x="10803937" y="4402848"/>
            <a:ext cx="640554" cy="163185"/>
          </a:xfrm>
          <a:prstGeom prst="rect">
            <a:avLst/>
          </a:prstGeom>
        </p:spPr>
      </p:pic>
      <p:pic>
        <p:nvPicPr>
          <p:cNvPr id="101" name="Picture 2" descr="ClearMetal">
            <a:extLst>
              <a:ext uri="{FF2B5EF4-FFF2-40B4-BE49-F238E27FC236}">
                <a16:creationId xmlns:a16="http://schemas.microsoft.com/office/drawing/2014/main" id="{6DAC85BC-B3CD-44EE-B913-E72302265C4F}"/>
              </a:ext>
            </a:extLst>
          </p:cNvPr>
          <p:cNvPicPr>
            <a:picLocks noChangeAspect="1" noChangeArrowheads="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15591" y="4242727"/>
            <a:ext cx="826541" cy="516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831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723E0-47DD-7144-AD44-1779267B8600}"/>
              </a:ext>
            </a:extLst>
          </p:cNvPr>
          <p:cNvSpPr>
            <a:spLocks noGrp="1"/>
          </p:cNvSpPr>
          <p:nvPr>
            <p:ph type="ctrTitle"/>
          </p:nvPr>
        </p:nvSpPr>
        <p:spPr/>
        <p:txBody>
          <a:bodyPr/>
          <a:lstStyle/>
          <a:p>
            <a:r>
              <a:rPr lang="en-DE" dirty="0"/>
              <a:t>What can you as a carrier do on </a:t>
            </a:r>
            <a:br>
              <a:rPr lang="en-DE" dirty="0"/>
            </a:br>
            <a:r>
              <a:rPr lang="en-DE" dirty="0">
                <a:solidFill>
                  <a:schemeClr val="accent1"/>
                </a:solidFill>
              </a:rPr>
              <a:t>SAP Logistics Business Network?</a:t>
            </a:r>
          </a:p>
        </p:txBody>
      </p:sp>
    </p:spTree>
    <p:extLst>
      <p:ext uri="{BB962C8B-B14F-4D97-AF65-F5344CB8AC3E}">
        <p14:creationId xmlns:p14="http://schemas.microsoft.com/office/powerpoint/2010/main" val="3089183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Straight Connector 67"/>
          <p:cNvCxnSpPr>
            <a:cxnSpLocks/>
            <a:stCxn id="72" idx="6"/>
            <a:endCxn id="63" idx="2"/>
          </p:cNvCxnSpPr>
          <p:nvPr/>
        </p:nvCxnSpPr>
        <p:spPr>
          <a:xfrm>
            <a:off x="2236903" y="2412684"/>
            <a:ext cx="7206256" cy="0"/>
          </a:xfrm>
          <a:prstGeom prst="line">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Freeform 78"/>
          <p:cNvSpPr>
            <a:spLocks/>
          </p:cNvSpPr>
          <p:nvPr/>
        </p:nvSpPr>
        <p:spPr bwMode="auto">
          <a:xfrm>
            <a:off x="772152" y="2076267"/>
            <a:ext cx="897651" cy="654144"/>
          </a:xfrm>
          <a:custGeom>
            <a:avLst/>
            <a:gdLst>
              <a:gd name="T0" fmla="*/ 123 w 1017"/>
              <a:gd name="T1" fmla="*/ 558 h 558"/>
              <a:gd name="T2" fmla="*/ 123 w 1017"/>
              <a:gd name="T3" fmla="*/ 558 h 558"/>
              <a:gd name="T4" fmla="*/ 831 w 1017"/>
              <a:gd name="T5" fmla="*/ 558 h 558"/>
              <a:gd name="T6" fmla="*/ 1017 w 1017"/>
              <a:gd name="T7" fmla="*/ 373 h 558"/>
              <a:gd name="T8" fmla="*/ 831 w 1017"/>
              <a:gd name="T9" fmla="*/ 187 h 558"/>
              <a:gd name="T10" fmla="*/ 798 w 1017"/>
              <a:gd name="T11" fmla="*/ 190 h 558"/>
              <a:gd name="T12" fmla="*/ 557 w 1017"/>
              <a:gd name="T13" fmla="*/ 0 h 558"/>
              <a:gd name="T14" fmla="*/ 329 w 1017"/>
              <a:gd name="T15" fmla="*/ 151 h 558"/>
              <a:gd name="T16" fmla="*/ 289 w 1017"/>
              <a:gd name="T17" fmla="*/ 146 h 558"/>
              <a:gd name="T18" fmla="*/ 104 w 1017"/>
              <a:gd name="T19" fmla="*/ 313 h 558"/>
              <a:gd name="T20" fmla="*/ 0 w 1017"/>
              <a:gd name="T21" fmla="*/ 435 h 558"/>
              <a:gd name="T22" fmla="*/ 123 w 1017"/>
              <a:gd name="T23" fmla="*/ 558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7" h="558">
                <a:moveTo>
                  <a:pt x="123" y="558"/>
                </a:moveTo>
                <a:lnTo>
                  <a:pt x="123" y="558"/>
                </a:lnTo>
                <a:lnTo>
                  <a:pt x="831" y="558"/>
                </a:lnTo>
                <a:cubicBezTo>
                  <a:pt x="933" y="558"/>
                  <a:pt x="1017" y="475"/>
                  <a:pt x="1017" y="373"/>
                </a:cubicBezTo>
                <a:cubicBezTo>
                  <a:pt x="1017" y="270"/>
                  <a:pt x="933" y="187"/>
                  <a:pt x="831" y="187"/>
                </a:cubicBezTo>
                <a:cubicBezTo>
                  <a:pt x="820" y="187"/>
                  <a:pt x="809" y="188"/>
                  <a:pt x="798" y="190"/>
                </a:cubicBezTo>
                <a:cubicBezTo>
                  <a:pt x="772" y="80"/>
                  <a:pt x="672" y="0"/>
                  <a:pt x="557" y="0"/>
                </a:cubicBezTo>
                <a:cubicBezTo>
                  <a:pt x="457" y="0"/>
                  <a:pt x="367" y="60"/>
                  <a:pt x="329" y="151"/>
                </a:cubicBezTo>
                <a:cubicBezTo>
                  <a:pt x="315" y="148"/>
                  <a:pt x="302" y="146"/>
                  <a:pt x="289" y="146"/>
                </a:cubicBezTo>
                <a:cubicBezTo>
                  <a:pt x="193" y="146"/>
                  <a:pt x="113" y="220"/>
                  <a:pt x="104" y="313"/>
                </a:cubicBezTo>
                <a:cubicBezTo>
                  <a:pt x="45" y="323"/>
                  <a:pt x="0" y="374"/>
                  <a:pt x="0" y="435"/>
                </a:cubicBezTo>
                <a:cubicBezTo>
                  <a:pt x="0" y="503"/>
                  <a:pt x="55" y="558"/>
                  <a:pt x="123" y="558"/>
                </a:cubicBezTo>
                <a:close/>
              </a:path>
            </a:pathLst>
          </a:custGeom>
          <a:solidFill>
            <a:schemeClr val="bg1"/>
          </a:solidFill>
          <a:ln w="38100">
            <a:solidFill>
              <a:schemeClr val="accent1"/>
            </a:solidFill>
            <a:prstDash val="solid"/>
            <a:round/>
            <a:headEnd/>
            <a:tailEnd/>
          </a:ln>
        </p:spPr>
        <p:txBody>
          <a:bodyPr vert="horz" wrap="square" lIns="60936" tIns="30468" rIns="60936" bIns="30468" numCol="1" anchor="t" anchorCtr="0" compatLnSpc="1">
            <a:prstTxWarp prst="textNoShape">
              <a:avLst/>
            </a:prstTxWarp>
          </a:bodyPr>
          <a:lstStyle/>
          <a:p>
            <a:endParaRPr lang="en-US" sz="1898">
              <a:latin typeface="+mj-lt"/>
            </a:endParaRPr>
          </a:p>
        </p:txBody>
      </p:sp>
      <p:sp>
        <p:nvSpPr>
          <p:cNvPr id="64" name="TextBox 63"/>
          <p:cNvSpPr txBox="1"/>
          <p:nvPr/>
        </p:nvSpPr>
        <p:spPr>
          <a:xfrm>
            <a:off x="6622849" y="3288166"/>
            <a:ext cx="1257630" cy="2974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5397" tIns="25397" rIns="25397" bIns="25397" numCol="1" spcCol="38100" rtlCol="0" anchor="ctr">
            <a:spAutoFit/>
          </a:bodyPr>
          <a:lstStyle/>
          <a:p>
            <a:pPr algn="ctr" defTabSz="412750" latinLnBrk="1" hangingPunct="0"/>
            <a:r>
              <a:rPr lang="en-US" sz="1600" b="1">
                <a:latin typeface="+mj-lt"/>
                <a:ea typeface="Helvetica"/>
                <a:cs typeface="BentonSans Bold"/>
                <a:sym typeface="Helvetica"/>
              </a:rPr>
              <a:t>Collaborate</a:t>
            </a:r>
          </a:p>
        </p:txBody>
      </p:sp>
      <p:sp>
        <p:nvSpPr>
          <p:cNvPr id="65" name="TextBox 64"/>
          <p:cNvSpPr txBox="1"/>
          <p:nvPr/>
        </p:nvSpPr>
        <p:spPr>
          <a:xfrm>
            <a:off x="3602124" y="3288166"/>
            <a:ext cx="1377990" cy="2974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5397" tIns="25397" rIns="25397" bIns="25397" numCol="1" spcCol="38100" rtlCol="0" anchor="ctr">
            <a:spAutoFit/>
          </a:bodyPr>
          <a:lstStyle/>
          <a:p>
            <a:pPr algn="ctr" defTabSz="412750" latinLnBrk="1" hangingPunct="0"/>
            <a:r>
              <a:rPr lang="en-US" sz="1600" b="1">
                <a:latin typeface="+mj-lt"/>
                <a:ea typeface="Helvetica"/>
                <a:cs typeface="BentonSans Bold"/>
                <a:sym typeface="Helvetica"/>
              </a:rPr>
              <a:t>Connect</a:t>
            </a:r>
          </a:p>
        </p:txBody>
      </p:sp>
      <p:sp>
        <p:nvSpPr>
          <p:cNvPr id="66" name="TextBox 65"/>
          <p:cNvSpPr txBox="1"/>
          <p:nvPr/>
        </p:nvSpPr>
        <p:spPr>
          <a:xfrm>
            <a:off x="9504927" y="3288138"/>
            <a:ext cx="1469387" cy="29751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5397" tIns="25397" rIns="25397" bIns="25397" numCol="1" spcCol="38100" rtlCol="0" anchor="ctr">
            <a:spAutoFit/>
          </a:bodyPr>
          <a:lstStyle/>
          <a:p>
            <a:pPr algn="ctr" defTabSz="412750" latinLnBrk="1" hangingPunct="0"/>
            <a:r>
              <a:rPr lang="en-US" sz="1600" b="1">
                <a:latin typeface="+mj-lt"/>
                <a:ea typeface="Helvetica"/>
                <a:cs typeface="BentonSans Bold"/>
                <a:sym typeface="Helvetica"/>
              </a:rPr>
              <a:t>Gain Insights</a:t>
            </a:r>
          </a:p>
        </p:txBody>
      </p:sp>
      <p:sp>
        <p:nvSpPr>
          <p:cNvPr id="76" name="TextBox 75"/>
          <p:cNvSpPr txBox="1"/>
          <p:nvPr/>
        </p:nvSpPr>
        <p:spPr>
          <a:xfrm>
            <a:off x="564528" y="3288138"/>
            <a:ext cx="1788053" cy="29751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5397" tIns="25397" rIns="25397" bIns="25397" numCol="1" spcCol="38100" rtlCol="0" anchor="ctr">
            <a:spAutoFit/>
          </a:bodyPr>
          <a:lstStyle/>
          <a:p>
            <a:pPr algn="ctr" defTabSz="412750" latinLnBrk="1" hangingPunct="0"/>
            <a:r>
              <a:rPr lang="en-US" sz="1600" b="1">
                <a:latin typeface="+mj-lt"/>
                <a:ea typeface="Helvetica"/>
                <a:cs typeface="BentonSans Bold"/>
                <a:sym typeface="Helvetica"/>
              </a:rPr>
              <a:t>Discover</a:t>
            </a:r>
          </a:p>
        </p:txBody>
      </p:sp>
      <p:sp>
        <p:nvSpPr>
          <p:cNvPr id="82" name="Round Same Side Corner Rectangle 81"/>
          <p:cNvSpPr/>
          <p:nvPr/>
        </p:nvSpPr>
        <p:spPr>
          <a:xfrm>
            <a:off x="177926" y="3494585"/>
            <a:ext cx="2140634" cy="2598228"/>
          </a:xfrm>
          <a:prstGeom prst="round2SameRect">
            <a:avLst>
              <a:gd name="adj1" fmla="val 8164"/>
              <a:gd name="adj2" fmla="val 0"/>
            </a:avLst>
          </a:prstGeom>
          <a:noFill/>
          <a:ln w="254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25397" tIns="25397" rIns="25397" bIns="25397" numCol="1" spcCol="38100" rtlCol="0" anchor="ctr">
            <a:noAutofit/>
          </a:bodyPr>
          <a:lstStyle/>
          <a:p>
            <a:pPr latinLnBrk="1" hangingPunct="0">
              <a:spcBef>
                <a:spcPts val="300"/>
              </a:spcBef>
              <a:buClr>
                <a:srgbClr val="F0AB00"/>
              </a:buClr>
              <a:buSzPct val="80000"/>
              <a:defRPr/>
            </a:pPr>
            <a:endParaRPr lang="en-US" sz="1100">
              <a:solidFill>
                <a:schemeClr val="bg1">
                  <a:lumMod val="50000"/>
                </a:schemeClr>
              </a:solidFill>
              <a:latin typeface="+mj-lt"/>
              <a:cs typeface="Arial Unicode MS" charset="0"/>
              <a:sym typeface="Helvetica Light"/>
            </a:endParaRPr>
          </a:p>
        </p:txBody>
      </p:sp>
      <p:sp>
        <p:nvSpPr>
          <p:cNvPr id="83" name="Round Same Side Corner Rectangle 82"/>
          <p:cNvSpPr/>
          <p:nvPr/>
        </p:nvSpPr>
        <p:spPr>
          <a:xfrm>
            <a:off x="2594763" y="3821676"/>
            <a:ext cx="2140634" cy="2598228"/>
          </a:xfrm>
          <a:prstGeom prst="round2SameRect">
            <a:avLst>
              <a:gd name="adj1" fmla="val 8618"/>
              <a:gd name="adj2" fmla="val 0"/>
            </a:avLst>
          </a:prstGeom>
          <a:noFill/>
          <a:ln w="254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25397" tIns="25397" rIns="25397" bIns="25397" numCol="1" spcCol="38100" rtlCol="0" anchor="ctr">
            <a:noAutofit/>
          </a:bodyPr>
          <a:lstStyle/>
          <a:p>
            <a:pPr latinLnBrk="1" hangingPunct="0">
              <a:spcBef>
                <a:spcPts val="300"/>
              </a:spcBef>
              <a:buClr>
                <a:srgbClr val="F0AB00"/>
              </a:buClr>
              <a:buSzPct val="80000"/>
            </a:pPr>
            <a:endParaRPr lang="en-US" sz="1100">
              <a:solidFill>
                <a:schemeClr val="bg1">
                  <a:lumMod val="50000"/>
                </a:schemeClr>
              </a:solidFill>
              <a:latin typeface="+mj-lt"/>
              <a:cs typeface="Arial Unicode MS" charset="0"/>
              <a:sym typeface="Helvetica Light"/>
            </a:endParaRPr>
          </a:p>
        </p:txBody>
      </p:sp>
      <p:sp>
        <p:nvSpPr>
          <p:cNvPr id="84" name="Round Same Side Corner Rectangle 83"/>
          <p:cNvSpPr/>
          <p:nvPr/>
        </p:nvSpPr>
        <p:spPr>
          <a:xfrm>
            <a:off x="5068115" y="3819894"/>
            <a:ext cx="2140634" cy="2598228"/>
          </a:xfrm>
          <a:prstGeom prst="round2SameRect">
            <a:avLst>
              <a:gd name="adj1" fmla="val 8618"/>
              <a:gd name="adj2" fmla="val 0"/>
            </a:avLst>
          </a:prstGeom>
          <a:noFill/>
          <a:ln w="254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25397" tIns="25397" rIns="25397" bIns="25397" numCol="1" spcCol="38100" rtlCol="0" anchor="ctr">
            <a:noAutofit/>
          </a:bodyPr>
          <a:lstStyle/>
          <a:p>
            <a:pPr latinLnBrk="1" hangingPunct="0">
              <a:spcBef>
                <a:spcPts val="300"/>
              </a:spcBef>
              <a:buClr>
                <a:srgbClr val="F0AB00"/>
              </a:buClr>
              <a:buSzPct val="80000"/>
            </a:pPr>
            <a:endParaRPr lang="en-US" sz="1100">
              <a:solidFill>
                <a:schemeClr val="bg1">
                  <a:lumMod val="50000"/>
                </a:schemeClr>
              </a:solidFill>
              <a:latin typeface="+mj-lt"/>
              <a:cs typeface="Arial Unicode MS" charset="0"/>
              <a:sym typeface="Helvetica Light"/>
            </a:endParaRPr>
          </a:p>
        </p:txBody>
      </p:sp>
      <p:sp>
        <p:nvSpPr>
          <p:cNvPr id="85" name="Round Same Side Corner Rectangle 84"/>
          <p:cNvSpPr/>
          <p:nvPr/>
        </p:nvSpPr>
        <p:spPr>
          <a:xfrm>
            <a:off x="7513209" y="3802345"/>
            <a:ext cx="2140634" cy="2598228"/>
          </a:xfrm>
          <a:prstGeom prst="round2SameRect">
            <a:avLst>
              <a:gd name="adj1" fmla="val 9073"/>
              <a:gd name="adj2" fmla="val 0"/>
            </a:avLst>
          </a:prstGeom>
          <a:noFill/>
          <a:ln w="254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25397" tIns="25397" rIns="25397" bIns="25397" numCol="1" spcCol="38100" rtlCol="0" anchor="ctr">
            <a:noAutofit/>
          </a:bodyPr>
          <a:lstStyle/>
          <a:p>
            <a:pPr latinLnBrk="1" hangingPunct="0">
              <a:spcBef>
                <a:spcPts val="300"/>
              </a:spcBef>
              <a:buClr>
                <a:srgbClr val="F0AB00"/>
              </a:buClr>
              <a:buSzPct val="80000"/>
            </a:pPr>
            <a:endParaRPr lang="en-US" sz="1100">
              <a:solidFill>
                <a:schemeClr val="bg1">
                  <a:lumMod val="50000"/>
                </a:schemeClr>
              </a:solidFill>
              <a:latin typeface="+mj-lt"/>
              <a:cs typeface="Arial Unicode MS" charset="0"/>
              <a:sym typeface="Helvetica Light"/>
            </a:endParaRPr>
          </a:p>
        </p:txBody>
      </p:sp>
      <p:sp>
        <p:nvSpPr>
          <p:cNvPr id="87" name="Rectangle 86"/>
          <p:cNvSpPr/>
          <p:nvPr/>
        </p:nvSpPr>
        <p:spPr>
          <a:xfrm>
            <a:off x="828485" y="3652292"/>
            <a:ext cx="2017046" cy="2092881"/>
          </a:xfrm>
          <a:prstGeom prst="rect">
            <a:avLst/>
          </a:prstGeom>
        </p:spPr>
        <p:txBody>
          <a:bodyPr wrap="square" lIns="0" anchor="t">
            <a:spAutoFit/>
          </a:bodyPr>
          <a:lstStyle/>
          <a:p>
            <a:pPr marL="179964" lvl="1" indent="-179964" defTabSz="1088558">
              <a:spcBef>
                <a:spcPts val="600"/>
              </a:spcBef>
              <a:buClr>
                <a:schemeClr val="accent1"/>
              </a:buClr>
              <a:buFont typeface="Wingdings" pitchFamily="2" charset="2"/>
              <a:buChar char="§"/>
            </a:pPr>
            <a:r>
              <a:rPr lang="en-US" sz="1200" dirty="0">
                <a:latin typeface="+mn-lt"/>
              </a:rPr>
              <a:t>Become part of SAP trading partner directory and become discoverable for other network participants</a:t>
            </a:r>
          </a:p>
          <a:p>
            <a:pPr marL="179964" lvl="1" indent="-179964" defTabSz="1088558">
              <a:spcBef>
                <a:spcPts val="600"/>
              </a:spcBef>
              <a:buClr>
                <a:schemeClr val="accent1"/>
              </a:buClr>
              <a:buFont typeface="Wingdings" pitchFamily="2" charset="2"/>
              <a:buChar char="§"/>
            </a:pPr>
            <a:r>
              <a:rPr lang="en-US" sz="1200" dirty="0">
                <a:latin typeface="+mn-lt"/>
              </a:rPr>
              <a:t>Find trading partners and communities</a:t>
            </a:r>
          </a:p>
          <a:p>
            <a:pPr marL="179964" lvl="1" indent="-179964" defTabSz="1088558">
              <a:spcBef>
                <a:spcPts val="600"/>
              </a:spcBef>
              <a:buClr>
                <a:schemeClr val="accent1"/>
              </a:buClr>
              <a:buFont typeface="Wingdings" pitchFamily="2" charset="2"/>
              <a:buChar char="§"/>
            </a:pPr>
            <a:r>
              <a:rPr lang="en-US" sz="1200" dirty="0">
                <a:latin typeface="+mn-lt"/>
              </a:rPr>
              <a:t>Discover new business opportunities</a:t>
            </a:r>
          </a:p>
          <a:p>
            <a:endParaRPr lang="en-US" sz="1200" dirty="0">
              <a:solidFill>
                <a:schemeClr val="tx1">
                  <a:lumMod val="65000"/>
                  <a:lumOff val="35000"/>
                </a:schemeClr>
              </a:solidFill>
              <a:latin typeface="+mj-lt"/>
            </a:endParaRPr>
          </a:p>
        </p:txBody>
      </p:sp>
      <p:sp>
        <p:nvSpPr>
          <p:cNvPr id="88" name="Rectangle 87"/>
          <p:cNvSpPr/>
          <p:nvPr/>
        </p:nvSpPr>
        <p:spPr>
          <a:xfrm>
            <a:off x="3742036" y="3668334"/>
            <a:ext cx="2022590" cy="3754874"/>
          </a:xfrm>
          <a:prstGeom prst="rect">
            <a:avLst/>
          </a:prstGeom>
        </p:spPr>
        <p:txBody>
          <a:bodyPr wrap="square" lIns="0" anchor="t">
            <a:spAutoFit/>
          </a:bodyPr>
          <a:lstStyle/>
          <a:p>
            <a:pPr marL="179964" lvl="1" indent="-179964" defTabSz="1088558">
              <a:spcBef>
                <a:spcPts val="600"/>
              </a:spcBef>
              <a:buClr>
                <a:schemeClr val="accent1"/>
              </a:buClr>
              <a:buFont typeface="Wingdings" pitchFamily="2" charset="2"/>
              <a:buChar char="§"/>
            </a:pPr>
            <a:r>
              <a:rPr lang="en-US" sz="1200" dirty="0">
                <a:latin typeface="+mn-lt"/>
              </a:rPr>
              <a:t>Connect once, and offer your services to all members of SAP Logistics Business Network through this single account (no more log on to various customer portals)</a:t>
            </a:r>
          </a:p>
          <a:p>
            <a:pPr marL="179964" lvl="1" indent="-179964" defTabSz="1088558">
              <a:spcBef>
                <a:spcPts val="600"/>
              </a:spcBef>
              <a:buClr>
                <a:schemeClr val="accent1"/>
              </a:buClr>
              <a:buFont typeface="Wingdings" pitchFamily="2" charset="2"/>
              <a:buChar char="§"/>
            </a:pPr>
            <a:r>
              <a:rPr lang="en-US" sz="1200" dirty="0">
                <a:latin typeface="+mn-lt"/>
              </a:rPr>
              <a:t>Logistics business partners anytime, anywhere</a:t>
            </a:r>
          </a:p>
          <a:p>
            <a:pPr marL="179964" lvl="1" indent="-179964" defTabSz="1088558">
              <a:spcBef>
                <a:spcPts val="600"/>
              </a:spcBef>
              <a:buClr>
                <a:schemeClr val="accent1"/>
              </a:buClr>
              <a:buFont typeface="Wingdings" pitchFamily="2" charset="2"/>
              <a:buChar char="§"/>
            </a:pPr>
            <a:r>
              <a:rPr lang="en-US" sz="1200" dirty="0">
                <a:latin typeface="+mn-lt"/>
              </a:rPr>
              <a:t>Any device, back-end system and level of technical ability</a:t>
            </a:r>
          </a:p>
          <a:p>
            <a:pPr marL="171450" indent="-171450">
              <a:buFont typeface="Wingdings" panose="05000000000000000000" pitchFamily="2" charset="2"/>
              <a:buChar char="§"/>
            </a:pPr>
            <a:endParaRPr lang="en-US" sz="1200" dirty="0">
              <a:solidFill>
                <a:schemeClr val="tx1">
                  <a:lumMod val="65000"/>
                  <a:lumOff val="35000"/>
                </a:schemeClr>
              </a:solidFill>
              <a:latin typeface="+mj-lt"/>
            </a:endParaRPr>
          </a:p>
          <a:p>
            <a:pPr marL="171450" indent="-171450">
              <a:buFont typeface="Wingdings" panose="05000000000000000000" pitchFamily="2" charset="2"/>
              <a:buChar char="§"/>
            </a:pPr>
            <a:endParaRPr lang="en-US" sz="1200" dirty="0">
              <a:solidFill>
                <a:schemeClr val="tx1">
                  <a:lumMod val="65000"/>
                  <a:lumOff val="35000"/>
                </a:schemeClr>
              </a:solidFill>
              <a:latin typeface="+mj-lt"/>
            </a:endParaRPr>
          </a:p>
          <a:p>
            <a:br>
              <a:rPr lang="en-US" sz="1200" dirty="0">
                <a:solidFill>
                  <a:schemeClr val="tx1">
                    <a:lumMod val="65000"/>
                    <a:lumOff val="35000"/>
                  </a:schemeClr>
                </a:solidFill>
                <a:latin typeface="+mj-lt"/>
              </a:rPr>
            </a:br>
            <a:endParaRPr lang="en-US" sz="1200" dirty="0">
              <a:solidFill>
                <a:schemeClr val="tx1">
                  <a:lumMod val="65000"/>
                  <a:lumOff val="35000"/>
                </a:schemeClr>
              </a:solidFill>
              <a:latin typeface="+mj-lt"/>
            </a:endParaRPr>
          </a:p>
          <a:p>
            <a:endParaRPr lang="en-US" sz="1200" dirty="0">
              <a:solidFill>
                <a:schemeClr val="tx1">
                  <a:lumMod val="65000"/>
                  <a:lumOff val="35000"/>
                </a:schemeClr>
              </a:solidFill>
              <a:latin typeface="+mj-lt"/>
            </a:endParaRPr>
          </a:p>
        </p:txBody>
      </p:sp>
      <p:sp>
        <p:nvSpPr>
          <p:cNvPr id="89" name="Rectangle 88"/>
          <p:cNvSpPr/>
          <p:nvPr/>
        </p:nvSpPr>
        <p:spPr>
          <a:xfrm>
            <a:off x="6496976" y="3652292"/>
            <a:ext cx="1912040" cy="2200602"/>
          </a:xfrm>
          <a:prstGeom prst="rect">
            <a:avLst/>
          </a:prstGeom>
        </p:spPr>
        <p:txBody>
          <a:bodyPr wrap="square" lIns="0" anchor="t">
            <a:spAutoFit/>
          </a:bodyPr>
          <a:lstStyle/>
          <a:p>
            <a:pPr marL="179964" lvl="1" indent="-179964" defTabSz="1088558" fontAlgn="base">
              <a:spcBef>
                <a:spcPts val="600"/>
              </a:spcBef>
              <a:spcAft>
                <a:spcPct val="0"/>
              </a:spcAft>
              <a:buClr>
                <a:schemeClr val="accent1"/>
              </a:buClr>
              <a:buFont typeface="Wingdings" pitchFamily="2" charset="2"/>
              <a:buChar char="§"/>
            </a:pPr>
            <a:r>
              <a:rPr lang="en-US" sz="1200" dirty="0">
                <a:latin typeface="+mn-lt"/>
              </a:rPr>
              <a:t>Through inter-company</a:t>
            </a:r>
            <a:r>
              <a:rPr lang="en-US" sz="1200" dirty="0"/>
              <a:t> and transparency scenarios</a:t>
            </a:r>
            <a:endParaRPr lang="en-US" sz="1200" dirty="0">
              <a:latin typeface="+mn-lt"/>
            </a:endParaRPr>
          </a:p>
          <a:p>
            <a:pPr marL="179964" lvl="1" indent="-179964" defTabSz="1088558" fontAlgn="base">
              <a:spcBef>
                <a:spcPts val="600"/>
              </a:spcBef>
              <a:spcAft>
                <a:spcPct val="0"/>
              </a:spcAft>
              <a:buClr>
                <a:schemeClr val="accent1"/>
              </a:buClr>
              <a:buFont typeface="Wingdings" pitchFamily="2" charset="2"/>
              <a:buChar char="§"/>
            </a:pPr>
            <a:r>
              <a:rPr lang="en-US" sz="1200" dirty="0">
                <a:latin typeface="+mn-lt"/>
              </a:rPr>
              <a:t>Multi-modal, globally and seamlessly</a:t>
            </a:r>
          </a:p>
          <a:p>
            <a:pPr marL="171450" indent="-171450">
              <a:buFont typeface="Wingdings" panose="05000000000000000000" pitchFamily="2" charset="2"/>
              <a:buChar char="§"/>
            </a:pPr>
            <a:endParaRPr lang="en-US" sz="1200" dirty="0">
              <a:solidFill>
                <a:schemeClr val="tx1">
                  <a:lumMod val="65000"/>
                  <a:lumOff val="35000"/>
                </a:schemeClr>
              </a:solidFill>
              <a:latin typeface="+mj-lt"/>
            </a:endParaRPr>
          </a:p>
          <a:p>
            <a:pPr marL="171450" indent="-171450">
              <a:buFont typeface="Wingdings" panose="05000000000000000000" pitchFamily="2" charset="2"/>
              <a:buChar char="§"/>
            </a:pPr>
            <a:endParaRPr lang="en-US" sz="1200" dirty="0">
              <a:solidFill>
                <a:schemeClr val="tx1">
                  <a:lumMod val="65000"/>
                  <a:lumOff val="35000"/>
                </a:schemeClr>
              </a:solidFill>
              <a:latin typeface="+mj-lt"/>
            </a:endParaRPr>
          </a:p>
          <a:p>
            <a:br>
              <a:rPr lang="en-US" sz="1200" dirty="0">
                <a:solidFill>
                  <a:schemeClr val="tx1">
                    <a:lumMod val="65000"/>
                    <a:lumOff val="35000"/>
                  </a:schemeClr>
                </a:solidFill>
                <a:latin typeface="+mj-lt"/>
              </a:rPr>
            </a:br>
            <a:endParaRPr lang="en-US" sz="1200" dirty="0">
              <a:solidFill>
                <a:schemeClr val="tx1">
                  <a:lumMod val="65000"/>
                  <a:lumOff val="35000"/>
                </a:schemeClr>
              </a:solidFill>
              <a:latin typeface="+mj-lt"/>
            </a:endParaRPr>
          </a:p>
          <a:p>
            <a:pPr marL="171450" indent="-171450">
              <a:buFont typeface="Wingdings" panose="05000000000000000000" pitchFamily="2" charset="2"/>
              <a:buChar char="§"/>
            </a:pPr>
            <a:endParaRPr lang="en-US" sz="1200" dirty="0">
              <a:solidFill>
                <a:schemeClr val="tx1">
                  <a:lumMod val="65000"/>
                  <a:lumOff val="35000"/>
                </a:schemeClr>
              </a:solidFill>
              <a:latin typeface="+mj-lt"/>
            </a:endParaRPr>
          </a:p>
          <a:p>
            <a:endParaRPr lang="en-US" sz="1200" dirty="0">
              <a:solidFill>
                <a:schemeClr val="tx1">
                  <a:lumMod val="65000"/>
                  <a:lumOff val="35000"/>
                </a:schemeClr>
              </a:solidFill>
              <a:latin typeface="+mj-lt"/>
            </a:endParaRPr>
          </a:p>
        </p:txBody>
      </p:sp>
      <p:sp>
        <p:nvSpPr>
          <p:cNvPr id="34" name="Rectangle 33"/>
          <p:cNvSpPr/>
          <p:nvPr/>
        </p:nvSpPr>
        <p:spPr>
          <a:xfrm>
            <a:off x="9438245" y="3652292"/>
            <a:ext cx="1691518" cy="1277273"/>
          </a:xfrm>
          <a:prstGeom prst="rect">
            <a:avLst/>
          </a:prstGeom>
        </p:spPr>
        <p:txBody>
          <a:bodyPr wrap="square" lIns="0" anchor="t">
            <a:spAutoFit/>
          </a:bodyPr>
          <a:lstStyle/>
          <a:p>
            <a:pPr marL="179964" lvl="1" indent="-179964" defTabSz="1088558">
              <a:spcBef>
                <a:spcPts val="600"/>
              </a:spcBef>
              <a:buClr>
                <a:schemeClr val="accent1"/>
              </a:buClr>
              <a:buFont typeface="Wingdings" pitchFamily="2" charset="2"/>
              <a:buChar char="§"/>
            </a:pPr>
            <a:r>
              <a:rPr lang="en-US" sz="1200" dirty="0">
                <a:latin typeface="+mn-lt"/>
              </a:rPr>
              <a:t>Through real-time alerts and notifications</a:t>
            </a:r>
          </a:p>
          <a:p>
            <a:pPr marL="179964" lvl="1" indent="-179964" defTabSz="1088558">
              <a:spcBef>
                <a:spcPts val="600"/>
              </a:spcBef>
              <a:buClr>
                <a:schemeClr val="accent1"/>
              </a:buClr>
              <a:buFont typeface="Wingdings" pitchFamily="2" charset="2"/>
              <a:buChar char="§"/>
            </a:pPr>
            <a:r>
              <a:rPr lang="en-US" sz="1200" dirty="0"/>
              <a:t>With analytics and benchmarking</a:t>
            </a:r>
          </a:p>
          <a:p>
            <a:pPr marL="171450" indent="-171450">
              <a:buFont typeface="Wingdings" panose="05000000000000000000" pitchFamily="2" charset="2"/>
              <a:buChar char="§"/>
            </a:pPr>
            <a:endParaRPr lang="en-US" sz="1200" dirty="0">
              <a:solidFill>
                <a:schemeClr val="tx1">
                  <a:lumMod val="65000"/>
                  <a:lumOff val="35000"/>
                </a:schemeClr>
              </a:solidFill>
              <a:latin typeface="+mj-lt"/>
            </a:endParaRPr>
          </a:p>
        </p:txBody>
      </p:sp>
      <p:sp>
        <p:nvSpPr>
          <p:cNvPr id="2" name="Title 1"/>
          <p:cNvSpPr>
            <a:spLocks noGrp="1"/>
          </p:cNvSpPr>
          <p:nvPr>
            <p:ph type="title"/>
          </p:nvPr>
        </p:nvSpPr>
        <p:spPr>
          <a:xfrm>
            <a:off x="504001" y="504000"/>
            <a:ext cx="11186476" cy="677108"/>
          </a:xfrm>
        </p:spPr>
        <p:txBody>
          <a:bodyPr/>
          <a:lstStyle/>
          <a:p>
            <a:r>
              <a:rPr lang="en-US" dirty="0"/>
              <a:t>SAP Logistics Business Network</a:t>
            </a:r>
            <a:br>
              <a:rPr lang="en-US" dirty="0"/>
            </a:br>
            <a:r>
              <a:rPr lang="en-US" altLang="en-US" sz="2000" b="0" dirty="0">
                <a:solidFill>
                  <a:srgbClr val="000000"/>
                </a:solidFill>
              </a:rPr>
              <a:t>Scope*</a:t>
            </a:r>
            <a:endParaRPr lang="en-US" dirty="0"/>
          </a:p>
        </p:txBody>
      </p:sp>
      <p:sp>
        <p:nvSpPr>
          <p:cNvPr id="72" name="Oval 71"/>
          <p:cNvSpPr>
            <a:spLocks noChangeAspect="1"/>
          </p:cNvSpPr>
          <p:nvPr/>
        </p:nvSpPr>
        <p:spPr bwMode="gray">
          <a:xfrm>
            <a:off x="741542" y="1665312"/>
            <a:ext cx="1495361" cy="1494743"/>
          </a:xfrm>
          <a:prstGeom prst="ellipse">
            <a:avLst/>
          </a:prstGeom>
          <a:solidFill>
            <a:schemeClr val="tx1"/>
          </a:solidFill>
          <a:ln w="22225" algn="ctr">
            <a:noFill/>
            <a:miter lim="800000"/>
            <a:headEnd/>
            <a:tailEnd/>
          </a:ln>
        </p:spPr>
        <p:txBody>
          <a:bodyPr wrap="square" lIns="26999" tIns="26993" rIns="26999" bIns="26993" rtlCol="0" anchor="ctr"/>
          <a:lstStyle/>
          <a:p>
            <a:pPr algn="ctr" defTabSz="654044" fontAlgn="base">
              <a:spcBef>
                <a:spcPct val="50000"/>
              </a:spcBef>
              <a:spcAft>
                <a:spcPct val="0"/>
              </a:spcAft>
              <a:buClr>
                <a:srgbClr val="F0AB00"/>
              </a:buClr>
              <a:buSzPct val="80000"/>
            </a:pPr>
            <a:endParaRPr lang="en-US" sz="1100" b="1" kern="0">
              <a:latin typeface="+mj-lt"/>
              <a:ea typeface="Arial Unicode MS" pitchFamily="34" charset="-128"/>
              <a:cs typeface="Calibri" panose="020F0502020204030204" pitchFamily="34" charset="0"/>
            </a:endParaRPr>
          </a:p>
        </p:txBody>
      </p:sp>
      <p:sp>
        <p:nvSpPr>
          <p:cNvPr id="61" name="Oval 60"/>
          <p:cNvSpPr>
            <a:spLocks noChangeAspect="1"/>
          </p:cNvSpPr>
          <p:nvPr/>
        </p:nvSpPr>
        <p:spPr bwMode="gray">
          <a:xfrm>
            <a:off x="3642081" y="1665312"/>
            <a:ext cx="1495361" cy="1494743"/>
          </a:xfrm>
          <a:prstGeom prst="ellipse">
            <a:avLst/>
          </a:prstGeom>
          <a:solidFill>
            <a:schemeClr val="tx1"/>
          </a:solidFill>
          <a:ln w="22225" algn="ctr">
            <a:noFill/>
            <a:miter lim="800000"/>
            <a:headEnd/>
            <a:tailEnd/>
          </a:ln>
        </p:spPr>
        <p:txBody>
          <a:bodyPr wrap="square" lIns="26999" tIns="26993" rIns="26999" bIns="26993" rtlCol="0" anchor="ctr"/>
          <a:lstStyle/>
          <a:p>
            <a:pPr algn="ctr" defTabSz="654044" fontAlgn="base">
              <a:spcBef>
                <a:spcPct val="50000"/>
              </a:spcBef>
              <a:spcAft>
                <a:spcPct val="0"/>
              </a:spcAft>
              <a:buClr>
                <a:srgbClr val="F0AB00"/>
              </a:buClr>
              <a:buSzPct val="80000"/>
            </a:pPr>
            <a:endParaRPr lang="en-US" sz="1100" b="1" kern="0">
              <a:latin typeface="+mj-lt"/>
              <a:ea typeface="Arial Unicode MS" pitchFamily="34" charset="-128"/>
              <a:cs typeface="Calibri" panose="020F0502020204030204" pitchFamily="34" charset="0"/>
            </a:endParaRPr>
          </a:p>
        </p:txBody>
      </p:sp>
      <p:sp>
        <p:nvSpPr>
          <p:cNvPr id="63" name="Oval 62"/>
          <p:cNvSpPr>
            <a:spLocks noChangeAspect="1"/>
          </p:cNvSpPr>
          <p:nvPr/>
        </p:nvSpPr>
        <p:spPr bwMode="gray">
          <a:xfrm>
            <a:off x="9443159" y="1665312"/>
            <a:ext cx="1495361" cy="1494743"/>
          </a:xfrm>
          <a:prstGeom prst="ellipse">
            <a:avLst/>
          </a:prstGeom>
          <a:solidFill>
            <a:schemeClr val="tx1"/>
          </a:solidFill>
          <a:ln w="22225" algn="ctr">
            <a:noFill/>
            <a:miter lim="800000"/>
            <a:headEnd/>
            <a:tailEnd/>
          </a:ln>
        </p:spPr>
        <p:txBody>
          <a:bodyPr wrap="square" lIns="26999" tIns="26993" rIns="26999" bIns="26993" rtlCol="0" anchor="ctr"/>
          <a:lstStyle/>
          <a:p>
            <a:pPr algn="ctr" defTabSz="654044" fontAlgn="base">
              <a:spcBef>
                <a:spcPct val="50000"/>
              </a:spcBef>
              <a:spcAft>
                <a:spcPct val="0"/>
              </a:spcAft>
              <a:buClr>
                <a:srgbClr val="F0AB00"/>
              </a:buClr>
              <a:buSzPct val="80000"/>
            </a:pPr>
            <a:endParaRPr lang="en-US" sz="1100" b="1" kern="0">
              <a:latin typeface="+mj-lt"/>
              <a:ea typeface="Arial Unicode MS" pitchFamily="34" charset="-128"/>
              <a:cs typeface="Calibri" panose="020F0502020204030204" pitchFamily="34" charset="0"/>
            </a:endParaRPr>
          </a:p>
        </p:txBody>
      </p:sp>
      <p:sp>
        <p:nvSpPr>
          <p:cNvPr id="62" name="Oval 61"/>
          <p:cNvSpPr>
            <a:spLocks noChangeAspect="1"/>
          </p:cNvSpPr>
          <p:nvPr/>
        </p:nvSpPr>
        <p:spPr bwMode="gray">
          <a:xfrm>
            <a:off x="6542620" y="1665312"/>
            <a:ext cx="1495361" cy="1494743"/>
          </a:xfrm>
          <a:prstGeom prst="ellipse">
            <a:avLst/>
          </a:prstGeom>
          <a:solidFill>
            <a:schemeClr val="tx1"/>
          </a:solidFill>
          <a:ln w="22225" algn="ctr">
            <a:noFill/>
            <a:miter lim="800000"/>
            <a:headEnd/>
            <a:tailEnd/>
          </a:ln>
        </p:spPr>
        <p:txBody>
          <a:bodyPr wrap="square" lIns="26999" tIns="26993" rIns="26999" bIns="26993" rtlCol="0" anchor="ctr"/>
          <a:lstStyle/>
          <a:p>
            <a:pPr algn="ctr" defTabSz="654044" fontAlgn="base">
              <a:spcBef>
                <a:spcPct val="50000"/>
              </a:spcBef>
              <a:spcAft>
                <a:spcPct val="0"/>
              </a:spcAft>
              <a:buClr>
                <a:srgbClr val="F0AB00"/>
              </a:buClr>
              <a:buSzPct val="80000"/>
            </a:pPr>
            <a:endParaRPr lang="en-US" sz="1100" b="1" kern="0">
              <a:latin typeface="+mj-lt"/>
              <a:ea typeface="Arial Unicode MS" pitchFamily="34" charset="-128"/>
              <a:cs typeface="Calibri" panose="020F0502020204030204" pitchFamily="34" charset="0"/>
            </a:endParaRPr>
          </a:p>
        </p:txBody>
      </p:sp>
      <p:pic>
        <p:nvPicPr>
          <p:cNvPr id="32" name="Picture 31">
            <a:extLst>
              <a:ext uri="{FF2B5EF4-FFF2-40B4-BE49-F238E27FC236}">
                <a16:creationId xmlns:a16="http://schemas.microsoft.com/office/drawing/2014/main" id="{3745E961-6A0F-4BE3-B826-851905FBFE08}"/>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737622" y="1766674"/>
            <a:ext cx="1346985" cy="1346985"/>
          </a:xfrm>
          <a:prstGeom prst="rect">
            <a:avLst/>
          </a:prstGeom>
        </p:spPr>
      </p:pic>
      <p:pic>
        <p:nvPicPr>
          <p:cNvPr id="33" name="Picture 32">
            <a:extLst>
              <a:ext uri="{FF2B5EF4-FFF2-40B4-BE49-F238E27FC236}">
                <a16:creationId xmlns:a16="http://schemas.microsoft.com/office/drawing/2014/main" id="{7ED360C1-0C3C-4523-86D8-D83A232B140F}"/>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578939" y="1771599"/>
            <a:ext cx="1225653" cy="1225653"/>
          </a:xfrm>
          <a:prstGeom prst="rect">
            <a:avLst/>
          </a:prstGeom>
        </p:spPr>
      </p:pic>
      <p:pic>
        <p:nvPicPr>
          <p:cNvPr id="35" name="Picture 34">
            <a:extLst>
              <a:ext uri="{FF2B5EF4-FFF2-40B4-BE49-F238E27FC236}">
                <a16:creationId xmlns:a16="http://schemas.microsoft.com/office/drawing/2014/main" id="{FF43B484-D61A-41CB-8539-DE4CC7641BAB}"/>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875869" y="1841946"/>
            <a:ext cx="1246613" cy="1246613"/>
          </a:xfrm>
          <a:prstGeom prst="rect">
            <a:avLst/>
          </a:prstGeom>
        </p:spPr>
      </p:pic>
      <p:pic>
        <p:nvPicPr>
          <p:cNvPr id="37" name="Picture 36">
            <a:extLst>
              <a:ext uri="{FF2B5EF4-FFF2-40B4-BE49-F238E27FC236}">
                <a16:creationId xmlns:a16="http://schemas.microsoft.com/office/drawing/2014/main" id="{272E012C-2905-4F9E-A238-95BEDBD77130}"/>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714773" y="1758264"/>
            <a:ext cx="1106434" cy="1106434"/>
          </a:xfrm>
          <a:prstGeom prst="rect">
            <a:avLst/>
          </a:prstGeom>
        </p:spPr>
      </p:pic>
      <p:sp>
        <p:nvSpPr>
          <p:cNvPr id="46" name="Arrow: Right 45">
            <a:hlinkClick r:id="rId7" action="ppaction://hlinksldjump"/>
            <a:extLst>
              <a:ext uri="{FF2B5EF4-FFF2-40B4-BE49-F238E27FC236}">
                <a16:creationId xmlns:a16="http://schemas.microsoft.com/office/drawing/2014/main" id="{3D7A3587-7FFA-4849-B2AB-48476D4A99F9}"/>
              </a:ext>
            </a:extLst>
          </p:cNvPr>
          <p:cNvSpPr/>
          <p:nvPr/>
        </p:nvSpPr>
        <p:spPr bwMode="gray">
          <a:xfrm>
            <a:off x="11658601" y="379023"/>
            <a:ext cx="340216" cy="284168"/>
          </a:xfrm>
          <a:prstGeom prst="rightArrow">
            <a:avLst/>
          </a:prstGeom>
          <a:noFill/>
          <a:ln w="9525"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err="1">
              <a:ea typeface="Arial Unicode MS" pitchFamily="34" charset="-128"/>
              <a:cs typeface="Arial Unicode MS" pitchFamily="34" charset="-128"/>
            </a:endParaRPr>
          </a:p>
        </p:txBody>
      </p:sp>
      <p:sp>
        <p:nvSpPr>
          <p:cNvPr id="47" name="Rectangle 46">
            <a:extLst>
              <a:ext uri="{FF2B5EF4-FFF2-40B4-BE49-F238E27FC236}">
                <a16:creationId xmlns:a16="http://schemas.microsoft.com/office/drawing/2014/main" id="{7F8A8B85-C7F7-4A20-8E39-503889807B9D}"/>
              </a:ext>
            </a:extLst>
          </p:cNvPr>
          <p:cNvSpPr/>
          <p:nvPr/>
        </p:nvSpPr>
        <p:spPr>
          <a:xfrm>
            <a:off x="9087197" y="6452051"/>
            <a:ext cx="2406428" cy="261610"/>
          </a:xfrm>
          <a:prstGeom prst="rect">
            <a:avLst/>
          </a:prstGeom>
        </p:spPr>
        <p:txBody>
          <a:bodyPr wrap="none">
            <a:spAutoFit/>
          </a:bodyPr>
          <a:lstStyle/>
          <a:p>
            <a:r>
              <a:rPr lang="en-US" sz="1100" dirty="0"/>
              <a:t>* Feature coverage as per roadmap</a:t>
            </a:r>
          </a:p>
        </p:txBody>
      </p:sp>
    </p:spTree>
    <p:extLst>
      <p:ext uri="{BB962C8B-B14F-4D97-AF65-F5344CB8AC3E}">
        <p14:creationId xmlns:p14="http://schemas.microsoft.com/office/powerpoint/2010/main" val="1037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rrow: Right 36">
            <a:hlinkClick r:id="" action="ppaction://noaction"/>
            <a:extLst>
              <a:ext uri="{FF2B5EF4-FFF2-40B4-BE49-F238E27FC236}">
                <a16:creationId xmlns:a16="http://schemas.microsoft.com/office/drawing/2014/main" id="{6D592021-9B31-4BCE-BF18-13E3475D8E1A}"/>
              </a:ext>
            </a:extLst>
          </p:cNvPr>
          <p:cNvSpPr/>
          <p:nvPr/>
        </p:nvSpPr>
        <p:spPr bwMode="gray">
          <a:xfrm>
            <a:off x="11658601" y="379023"/>
            <a:ext cx="340216" cy="284168"/>
          </a:xfrm>
          <a:prstGeom prst="rightArrow">
            <a:avLst/>
          </a:prstGeom>
          <a:noFill/>
          <a:ln w="9525"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a:ea typeface="Arial Unicode MS" pitchFamily="34" charset="-128"/>
              <a:cs typeface="Arial Unicode MS" pitchFamily="34" charset="-128"/>
            </a:endParaRPr>
          </a:p>
        </p:txBody>
      </p:sp>
      <p:sp>
        <p:nvSpPr>
          <p:cNvPr id="54" name="Rectangle 53">
            <a:extLst>
              <a:ext uri="{FF2B5EF4-FFF2-40B4-BE49-F238E27FC236}">
                <a16:creationId xmlns:a16="http://schemas.microsoft.com/office/drawing/2014/main" id="{2968530C-6D5E-4D14-8556-34BD66A55924}"/>
              </a:ext>
            </a:extLst>
          </p:cNvPr>
          <p:cNvSpPr/>
          <p:nvPr/>
        </p:nvSpPr>
        <p:spPr bwMode="gray">
          <a:xfrm>
            <a:off x="-1" y="5048107"/>
            <a:ext cx="12195175" cy="1809893"/>
          </a:xfrm>
          <a:prstGeom prst="rect">
            <a:avLst/>
          </a:prstGeom>
          <a:solidFill>
            <a:schemeClr val="tx1"/>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2" name="Titel 1"/>
          <p:cNvSpPr>
            <a:spLocks noGrp="1"/>
          </p:cNvSpPr>
          <p:nvPr>
            <p:ph type="title"/>
          </p:nvPr>
        </p:nvSpPr>
        <p:spPr>
          <a:xfrm>
            <a:off x="634744" y="382107"/>
            <a:ext cx="11186476" cy="677108"/>
          </a:xfrm>
        </p:spPr>
        <p:txBody>
          <a:bodyPr/>
          <a:lstStyle/>
          <a:p>
            <a:r>
              <a:rPr lang="en-US" dirty="0"/>
              <a:t>Freight Order Collaboration </a:t>
            </a:r>
            <a:br>
              <a:rPr lang="en-US" dirty="0"/>
            </a:br>
            <a:r>
              <a:rPr lang="en-US" sz="2000" b="0" dirty="0">
                <a:solidFill>
                  <a:srgbClr val="000000"/>
                </a:solidFill>
              </a:rPr>
              <a:t>End-to-end collaboration for LTL + FTL shipments with your customers*</a:t>
            </a:r>
          </a:p>
        </p:txBody>
      </p:sp>
      <p:sp>
        <p:nvSpPr>
          <p:cNvPr id="65" name="Textfeld 64"/>
          <p:cNvSpPr txBox="1"/>
          <p:nvPr/>
        </p:nvSpPr>
        <p:spPr>
          <a:xfrm>
            <a:off x="3991732" y="5988387"/>
            <a:ext cx="1115690" cy="436017"/>
          </a:xfrm>
          <a:prstGeom prst="rect">
            <a:avLst/>
          </a:prstGeom>
          <a:noFill/>
        </p:spPr>
        <p:txBody>
          <a:bodyPr wrap="none" lIns="0" tIns="0" rIns="0" bIns="0" rtlCol="0">
            <a:spAutoFit/>
          </a:bodyPr>
          <a:lstStyle/>
          <a:p>
            <a:pPr algn="ctr" fontAlgn="base">
              <a:lnSpc>
                <a:spcPts val="1500"/>
              </a:lnSpc>
              <a:spcBef>
                <a:spcPts val="400"/>
              </a:spcBef>
              <a:spcAft>
                <a:spcPct val="0"/>
              </a:spcAft>
              <a:buClr>
                <a:srgbClr val="F0AB00"/>
              </a:buClr>
              <a:buSzPct val="80000"/>
            </a:pPr>
            <a:r>
              <a:rPr lang="en-US" sz="1400" kern="0">
                <a:solidFill>
                  <a:schemeClr val="bg1"/>
                </a:solidFill>
                <a:ea typeface="Arial Unicode MS" pitchFamily="34" charset="-128"/>
                <a:cs typeface="Arial Unicode MS" pitchFamily="34" charset="-128"/>
              </a:rPr>
              <a:t>Digital freight</a:t>
            </a:r>
          </a:p>
          <a:p>
            <a:pPr algn="ctr" fontAlgn="base">
              <a:lnSpc>
                <a:spcPts val="1500"/>
              </a:lnSpc>
              <a:spcBef>
                <a:spcPts val="400"/>
              </a:spcBef>
              <a:spcAft>
                <a:spcPct val="0"/>
              </a:spcAft>
              <a:buClr>
                <a:srgbClr val="F0AB00"/>
              </a:buClr>
              <a:buSzPct val="80000"/>
            </a:pPr>
            <a:r>
              <a:rPr lang="en-US" sz="1600" b="1" kern="0">
                <a:solidFill>
                  <a:schemeClr val="bg1"/>
                </a:solidFill>
                <a:ea typeface="Arial Unicode MS" pitchFamily="34" charset="-128"/>
                <a:cs typeface="Arial Unicode MS" pitchFamily="34" charset="-128"/>
              </a:rPr>
              <a:t>documents</a:t>
            </a:r>
          </a:p>
        </p:txBody>
      </p:sp>
      <p:sp>
        <p:nvSpPr>
          <p:cNvPr id="73" name="Textfeld 72"/>
          <p:cNvSpPr txBox="1"/>
          <p:nvPr/>
        </p:nvSpPr>
        <p:spPr>
          <a:xfrm>
            <a:off x="7425867" y="5986357"/>
            <a:ext cx="787074" cy="436017"/>
          </a:xfrm>
          <a:prstGeom prst="rect">
            <a:avLst/>
          </a:prstGeom>
          <a:noFill/>
        </p:spPr>
        <p:txBody>
          <a:bodyPr wrap="none" lIns="0" tIns="0" rIns="0" bIns="0" rtlCol="0">
            <a:spAutoFit/>
          </a:bodyPr>
          <a:lstStyle/>
          <a:p>
            <a:pPr algn="ctr" fontAlgn="base">
              <a:lnSpc>
                <a:spcPts val="1500"/>
              </a:lnSpc>
              <a:spcBef>
                <a:spcPts val="400"/>
              </a:spcBef>
              <a:spcAft>
                <a:spcPct val="0"/>
              </a:spcAft>
              <a:buClr>
                <a:srgbClr val="F0AB00"/>
              </a:buClr>
              <a:buSzPct val="80000"/>
            </a:pPr>
            <a:r>
              <a:rPr lang="en-US" sz="1400" kern="0">
                <a:solidFill>
                  <a:schemeClr val="bg1"/>
                </a:solidFill>
                <a:ea typeface="Arial Unicode MS" pitchFamily="34" charset="-128"/>
                <a:cs typeface="Arial Unicode MS" pitchFamily="34" charset="-128"/>
              </a:rPr>
              <a:t>Real-time</a:t>
            </a:r>
          </a:p>
          <a:p>
            <a:pPr algn="ctr" fontAlgn="base">
              <a:lnSpc>
                <a:spcPts val="1500"/>
              </a:lnSpc>
              <a:spcBef>
                <a:spcPts val="400"/>
              </a:spcBef>
              <a:spcAft>
                <a:spcPct val="0"/>
              </a:spcAft>
              <a:buClr>
                <a:srgbClr val="F0AB00"/>
              </a:buClr>
              <a:buSzPct val="80000"/>
            </a:pPr>
            <a:r>
              <a:rPr lang="en-US" sz="1600" b="1" kern="0">
                <a:solidFill>
                  <a:schemeClr val="bg1"/>
                </a:solidFill>
                <a:ea typeface="Arial Unicode MS" pitchFamily="34" charset="-128"/>
                <a:cs typeface="Arial Unicode MS" pitchFamily="34" charset="-128"/>
              </a:rPr>
              <a:t>insights</a:t>
            </a:r>
          </a:p>
        </p:txBody>
      </p:sp>
      <p:sp>
        <p:nvSpPr>
          <p:cNvPr id="84" name="Textfeld 83"/>
          <p:cNvSpPr txBox="1"/>
          <p:nvPr/>
        </p:nvSpPr>
        <p:spPr>
          <a:xfrm>
            <a:off x="714084" y="5989447"/>
            <a:ext cx="1045158" cy="436017"/>
          </a:xfrm>
          <a:prstGeom prst="rect">
            <a:avLst/>
          </a:prstGeom>
          <a:noFill/>
        </p:spPr>
        <p:txBody>
          <a:bodyPr wrap="none" lIns="0" tIns="0" rIns="0" bIns="0" rtlCol="0">
            <a:spAutoFit/>
          </a:bodyPr>
          <a:lstStyle/>
          <a:p>
            <a:pPr algn="ctr" fontAlgn="base">
              <a:lnSpc>
                <a:spcPts val="1500"/>
              </a:lnSpc>
              <a:spcBef>
                <a:spcPts val="400"/>
              </a:spcBef>
              <a:spcAft>
                <a:spcPct val="0"/>
              </a:spcAft>
              <a:buClr>
                <a:srgbClr val="F0AB00"/>
              </a:buClr>
              <a:buSzPct val="80000"/>
            </a:pPr>
            <a:r>
              <a:rPr lang="en-US" sz="1400" kern="0">
                <a:solidFill>
                  <a:schemeClr val="bg1"/>
                </a:solidFill>
                <a:ea typeface="Arial Unicode MS" pitchFamily="34" charset="-128"/>
                <a:cs typeface="Arial Unicode MS" pitchFamily="34" charset="-128"/>
              </a:rPr>
              <a:t>Collaborative</a:t>
            </a:r>
            <a:endParaRPr lang="en-US" sz="1400" b="1" kern="0">
              <a:solidFill>
                <a:schemeClr val="bg1"/>
              </a:solidFill>
              <a:ea typeface="Arial Unicode MS" pitchFamily="34" charset="-128"/>
              <a:cs typeface="Arial Unicode MS" pitchFamily="34" charset="-128"/>
            </a:endParaRPr>
          </a:p>
          <a:p>
            <a:pPr algn="ctr" fontAlgn="base">
              <a:lnSpc>
                <a:spcPts val="1500"/>
              </a:lnSpc>
              <a:spcBef>
                <a:spcPts val="400"/>
              </a:spcBef>
              <a:spcAft>
                <a:spcPct val="0"/>
              </a:spcAft>
              <a:buClr>
                <a:srgbClr val="F0AB00"/>
              </a:buClr>
              <a:buSzPct val="80000"/>
            </a:pPr>
            <a:r>
              <a:rPr lang="en-US" sz="1600" b="1" kern="0">
                <a:solidFill>
                  <a:schemeClr val="bg1"/>
                </a:solidFill>
                <a:ea typeface="Arial Unicode MS" pitchFamily="34" charset="-128"/>
                <a:cs typeface="Arial Unicode MS" pitchFamily="34" charset="-128"/>
              </a:rPr>
              <a:t>processes</a:t>
            </a:r>
          </a:p>
        </p:txBody>
      </p:sp>
      <p:sp>
        <p:nvSpPr>
          <p:cNvPr id="63" name="Textfeld 62"/>
          <p:cNvSpPr txBox="1"/>
          <p:nvPr/>
        </p:nvSpPr>
        <p:spPr>
          <a:xfrm>
            <a:off x="10356789" y="5978560"/>
            <a:ext cx="1202252" cy="436017"/>
          </a:xfrm>
          <a:prstGeom prst="rect">
            <a:avLst/>
          </a:prstGeom>
          <a:noFill/>
        </p:spPr>
        <p:txBody>
          <a:bodyPr wrap="none" lIns="0" tIns="0" rIns="0" bIns="0" rtlCol="0">
            <a:spAutoFit/>
          </a:bodyPr>
          <a:lstStyle/>
          <a:p>
            <a:pPr algn="ctr" fontAlgn="base">
              <a:lnSpc>
                <a:spcPts val="1500"/>
              </a:lnSpc>
              <a:spcBef>
                <a:spcPts val="400"/>
              </a:spcBef>
              <a:spcAft>
                <a:spcPct val="0"/>
              </a:spcAft>
              <a:buClr>
                <a:srgbClr val="F0AB00"/>
              </a:buClr>
              <a:buSzPct val="80000"/>
            </a:pPr>
            <a:r>
              <a:rPr lang="en-US" sz="1400" kern="0" dirty="0">
                <a:solidFill>
                  <a:schemeClr val="bg1"/>
                </a:solidFill>
                <a:ea typeface="Arial Unicode MS" pitchFamily="34" charset="-128"/>
                <a:cs typeface="Arial Unicode MS" pitchFamily="34" charset="-128"/>
              </a:rPr>
              <a:t>Out-of-the-box </a:t>
            </a:r>
          </a:p>
          <a:p>
            <a:pPr algn="ctr" fontAlgn="base">
              <a:lnSpc>
                <a:spcPts val="1500"/>
              </a:lnSpc>
              <a:spcBef>
                <a:spcPts val="400"/>
              </a:spcBef>
              <a:spcAft>
                <a:spcPct val="0"/>
              </a:spcAft>
              <a:buClr>
                <a:srgbClr val="F0AB00"/>
              </a:buClr>
              <a:buSzPct val="80000"/>
            </a:pPr>
            <a:r>
              <a:rPr lang="en-US" sz="1600" b="1" kern="0" dirty="0">
                <a:solidFill>
                  <a:schemeClr val="bg1"/>
                </a:solidFill>
                <a:ea typeface="Arial Unicode MS" pitchFamily="34" charset="-128"/>
                <a:cs typeface="Arial Unicode MS" pitchFamily="34" charset="-128"/>
              </a:rPr>
              <a:t>integration</a:t>
            </a:r>
          </a:p>
        </p:txBody>
      </p:sp>
      <p:grpSp>
        <p:nvGrpSpPr>
          <p:cNvPr id="20" name="Gruppierung 19"/>
          <p:cNvGrpSpPr/>
          <p:nvPr/>
        </p:nvGrpSpPr>
        <p:grpSpPr>
          <a:xfrm>
            <a:off x="10212859" y="1855712"/>
            <a:ext cx="1082600" cy="721766"/>
            <a:chOff x="8625383" y="3557761"/>
            <a:chExt cx="4057895" cy="2705387"/>
          </a:xfrm>
        </p:grpSpPr>
        <p:pic>
          <p:nvPicPr>
            <p:cNvPr id="17" name="Bild 16"/>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8625383" y="3557761"/>
              <a:ext cx="2135039" cy="2705387"/>
            </a:xfrm>
            <a:prstGeom prst="rect">
              <a:avLst/>
            </a:prstGeom>
          </p:spPr>
        </p:pic>
        <p:pic>
          <p:nvPicPr>
            <p:cNvPr id="19" name="Bild 18"/>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0872612" y="4846782"/>
              <a:ext cx="1810666" cy="1329657"/>
            </a:xfrm>
            <a:prstGeom prst="rect">
              <a:avLst/>
            </a:prstGeom>
          </p:spPr>
        </p:pic>
      </p:grpSp>
      <p:sp>
        <p:nvSpPr>
          <p:cNvPr id="22" name="Textfeld 21"/>
          <p:cNvSpPr txBox="1"/>
          <p:nvPr/>
        </p:nvSpPr>
        <p:spPr>
          <a:xfrm>
            <a:off x="707677" y="3008815"/>
            <a:ext cx="2335576" cy="30777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2000" b="1" kern="0" dirty="0">
                <a:solidFill>
                  <a:schemeClr val="accent1"/>
                </a:solidFill>
                <a:ea typeface="Arial Unicode MS" pitchFamily="34" charset="-128"/>
                <a:cs typeface="Arial Unicode MS" pitchFamily="34" charset="-128"/>
              </a:rPr>
              <a:t>Order Management</a:t>
            </a:r>
          </a:p>
        </p:txBody>
      </p:sp>
      <p:sp>
        <p:nvSpPr>
          <p:cNvPr id="36" name="Textfeld 35"/>
          <p:cNvSpPr txBox="1"/>
          <p:nvPr/>
        </p:nvSpPr>
        <p:spPr>
          <a:xfrm>
            <a:off x="6446027" y="3035247"/>
            <a:ext cx="1226298" cy="30777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2000" b="1" kern="0">
                <a:solidFill>
                  <a:schemeClr val="accent1"/>
                </a:solidFill>
                <a:ea typeface="Arial Unicode MS" pitchFamily="34" charset="-128"/>
                <a:cs typeface="Arial Unicode MS" pitchFamily="34" charset="-128"/>
              </a:rPr>
              <a:t>Execution</a:t>
            </a:r>
          </a:p>
        </p:txBody>
      </p:sp>
      <p:sp>
        <p:nvSpPr>
          <p:cNvPr id="43" name="Textfeld 42"/>
          <p:cNvSpPr txBox="1"/>
          <p:nvPr/>
        </p:nvSpPr>
        <p:spPr>
          <a:xfrm>
            <a:off x="9663426" y="3008815"/>
            <a:ext cx="1309654" cy="30777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2000" b="1" kern="0">
                <a:solidFill>
                  <a:schemeClr val="accent1"/>
                </a:solidFill>
                <a:ea typeface="Arial Unicode MS" pitchFamily="34" charset="-128"/>
                <a:cs typeface="Arial Unicode MS" pitchFamily="34" charset="-128"/>
              </a:rPr>
              <a:t>Settlement</a:t>
            </a:r>
          </a:p>
        </p:txBody>
      </p:sp>
      <p:grpSp>
        <p:nvGrpSpPr>
          <p:cNvPr id="49" name="Gruppierung 48"/>
          <p:cNvGrpSpPr/>
          <p:nvPr/>
        </p:nvGrpSpPr>
        <p:grpSpPr>
          <a:xfrm>
            <a:off x="809393" y="1921625"/>
            <a:ext cx="1184800" cy="670882"/>
            <a:chOff x="1202582" y="1965956"/>
            <a:chExt cx="1184800" cy="670882"/>
          </a:xfrm>
        </p:grpSpPr>
        <p:pic>
          <p:nvPicPr>
            <p:cNvPr id="39" name="Bild 38"/>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202582" y="1965956"/>
              <a:ext cx="845660" cy="670882"/>
            </a:xfrm>
            <a:prstGeom prst="rect">
              <a:avLst/>
            </a:prstGeom>
          </p:spPr>
        </p:pic>
        <p:pic>
          <p:nvPicPr>
            <p:cNvPr id="48" name="Bild 47"/>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2068412" y="1984135"/>
              <a:ext cx="318970" cy="545192"/>
            </a:xfrm>
            <a:prstGeom prst="rect">
              <a:avLst/>
            </a:prstGeom>
          </p:spPr>
        </p:pic>
      </p:grpSp>
      <p:sp>
        <p:nvSpPr>
          <p:cNvPr id="26" name="Textfeld 25"/>
          <p:cNvSpPr txBox="1"/>
          <p:nvPr/>
        </p:nvSpPr>
        <p:spPr>
          <a:xfrm>
            <a:off x="713489" y="3392809"/>
            <a:ext cx="2053447" cy="492443"/>
          </a:xfrm>
          <a:prstGeom prst="rect">
            <a:avLst/>
          </a:prstGeom>
          <a:noFill/>
        </p:spPr>
        <p:txBody>
          <a:bodyPr wrap="none" lIns="0" tIns="0" rIns="0" bIns="0" rtlCol="0">
            <a:spAutoFit/>
          </a:bodyPr>
          <a:lstStyle/>
          <a:p>
            <a:pPr fontAlgn="base">
              <a:spcBef>
                <a:spcPts val="400"/>
              </a:spcBef>
              <a:spcAft>
                <a:spcPct val="0"/>
              </a:spcAft>
              <a:buClr>
                <a:schemeClr val="accent1"/>
              </a:buClr>
              <a:buSzPct val="120000"/>
            </a:pPr>
            <a:r>
              <a:rPr lang="en-US" sz="1600" kern="0" dirty="0">
                <a:ea typeface="Arial Unicode MS" pitchFamily="34" charset="-128"/>
                <a:cs typeface="Arial Unicode MS" pitchFamily="34" charset="-128"/>
              </a:rPr>
              <a:t>Quotation processing</a:t>
            </a:r>
            <a:br>
              <a:rPr lang="en-US" sz="1600" kern="0" dirty="0">
                <a:ea typeface="Arial Unicode MS" pitchFamily="34" charset="-128"/>
                <a:cs typeface="Arial Unicode MS" pitchFamily="34" charset="-128"/>
              </a:rPr>
            </a:br>
            <a:r>
              <a:rPr lang="en-US" sz="1600" kern="0" dirty="0">
                <a:ea typeface="Arial Unicode MS" pitchFamily="34" charset="-128"/>
                <a:cs typeface="Arial Unicode MS" pitchFamily="34" charset="-128"/>
              </a:rPr>
              <a:t>and order confirmation</a:t>
            </a:r>
          </a:p>
        </p:txBody>
      </p:sp>
      <p:sp>
        <p:nvSpPr>
          <p:cNvPr id="90" name="Textfeld 89"/>
          <p:cNvSpPr txBox="1"/>
          <p:nvPr/>
        </p:nvSpPr>
        <p:spPr>
          <a:xfrm>
            <a:off x="9663426" y="3392809"/>
            <a:ext cx="2254937" cy="492443"/>
          </a:xfrm>
          <a:prstGeom prst="rect">
            <a:avLst/>
          </a:prstGeom>
          <a:noFill/>
        </p:spPr>
        <p:txBody>
          <a:bodyPr wrap="square" lIns="0" tIns="0" rIns="0" bIns="0" rtlCol="0">
            <a:spAutoFit/>
          </a:bodyPr>
          <a:lstStyle/>
          <a:p>
            <a:pPr fontAlgn="base">
              <a:spcBef>
                <a:spcPts val="400"/>
              </a:spcBef>
              <a:spcAft>
                <a:spcPct val="0"/>
              </a:spcAft>
              <a:buClr>
                <a:schemeClr val="accent1"/>
              </a:buClr>
              <a:buSzPct val="120000"/>
            </a:pPr>
            <a:r>
              <a:rPr lang="en-US" sz="1600" kern="0" dirty="0">
                <a:ea typeface="Arial Unicode MS" pitchFamily="34" charset="-128"/>
                <a:cs typeface="Arial Unicode MS" pitchFamily="34" charset="-128"/>
              </a:rPr>
              <a:t>Self billing, invoicing and dispute management</a:t>
            </a:r>
          </a:p>
        </p:txBody>
      </p:sp>
      <p:sp>
        <p:nvSpPr>
          <p:cNvPr id="4" name="Oval 3"/>
          <p:cNvSpPr/>
          <p:nvPr/>
        </p:nvSpPr>
        <p:spPr bwMode="gray">
          <a:xfrm>
            <a:off x="1219869" y="2634765"/>
            <a:ext cx="251246" cy="254951"/>
          </a:xfrm>
          <a:prstGeom prst="ellipse">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cxnSp>
        <p:nvCxnSpPr>
          <p:cNvPr id="82" name="Straight Arrow Connector 57"/>
          <p:cNvCxnSpPr>
            <a:stCxn id="68" idx="6"/>
            <a:endCxn id="69" idx="2"/>
          </p:cNvCxnSpPr>
          <p:nvPr/>
        </p:nvCxnSpPr>
        <p:spPr>
          <a:xfrm flipV="1">
            <a:off x="7456072" y="2748552"/>
            <a:ext cx="2915966" cy="26432"/>
          </a:xfrm>
          <a:prstGeom prst="straightConnector1">
            <a:avLst/>
          </a:prstGeom>
          <a:ln w="19050">
            <a:solidFill>
              <a:schemeClr val="accent1"/>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7"/>
          <p:cNvCxnSpPr>
            <a:cxnSpLocks/>
            <a:stCxn id="4" idx="6"/>
            <a:endCxn id="53" idx="2"/>
          </p:cNvCxnSpPr>
          <p:nvPr/>
        </p:nvCxnSpPr>
        <p:spPr>
          <a:xfrm flipV="1">
            <a:off x="1471115" y="2757155"/>
            <a:ext cx="3039852" cy="5086"/>
          </a:xfrm>
          <a:prstGeom prst="straightConnector1">
            <a:avLst/>
          </a:prstGeom>
          <a:ln w="19050">
            <a:solidFill>
              <a:schemeClr val="accent1"/>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93" name="Bild 92"/>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6705300" y="1966136"/>
            <a:ext cx="1250299" cy="644200"/>
          </a:xfrm>
          <a:prstGeom prst="rect">
            <a:avLst/>
          </a:prstGeom>
        </p:spPr>
      </p:pic>
      <p:sp>
        <p:nvSpPr>
          <p:cNvPr id="68" name="Oval 67"/>
          <p:cNvSpPr/>
          <p:nvPr/>
        </p:nvSpPr>
        <p:spPr bwMode="gray">
          <a:xfrm>
            <a:off x="7204826" y="2647508"/>
            <a:ext cx="251246" cy="254951"/>
          </a:xfrm>
          <a:prstGeom prst="ellipse">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69" name="Oval 68"/>
          <p:cNvSpPr/>
          <p:nvPr/>
        </p:nvSpPr>
        <p:spPr bwMode="gray">
          <a:xfrm>
            <a:off x="10372038" y="2621076"/>
            <a:ext cx="251246" cy="254951"/>
          </a:xfrm>
          <a:prstGeom prst="ellipse">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pic>
        <p:nvPicPr>
          <p:cNvPr id="75" name="Picture 77"/>
          <p:cNvPicPr>
            <a:picLocks noChangeAspect="1"/>
          </p:cNvPicPr>
          <p:nvPr/>
        </p:nvPicPr>
        <p:blipFill>
          <a:blip r:embed="rId8" cstate="screen">
            <a:clrChange>
              <a:clrFrom>
                <a:srgbClr val="FFFFFF"/>
              </a:clrFrom>
              <a:clrTo>
                <a:srgbClr val="FFFFFF">
                  <a:alpha val="0"/>
                </a:srgbClr>
              </a:clrTo>
            </a:clrChange>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tretch>
            <a:fillRect/>
          </a:stretch>
        </p:blipFill>
        <p:spPr>
          <a:xfrm rot="10800000" flipV="1">
            <a:off x="7509512" y="1753002"/>
            <a:ext cx="437139" cy="263552"/>
          </a:xfrm>
          <a:prstGeom prst="rect">
            <a:avLst/>
          </a:prstGeom>
        </p:spPr>
      </p:pic>
      <p:pic>
        <p:nvPicPr>
          <p:cNvPr id="5" name="Picture 4">
            <a:extLst>
              <a:ext uri="{FF2B5EF4-FFF2-40B4-BE49-F238E27FC236}">
                <a16:creationId xmlns:a16="http://schemas.microsoft.com/office/drawing/2014/main" id="{4516A239-C039-4DC2-BD02-2AD660FAE0D7}"/>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1187238" y="5249558"/>
            <a:ext cx="789290" cy="789290"/>
          </a:xfrm>
          <a:prstGeom prst="rect">
            <a:avLst/>
          </a:prstGeom>
        </p:spPr>
      </p:pic>
      <p:pic>
        <p:nvPicPr>
          <p:cNvPr id="11" name="Picture 10">
            <a:extLst>
              <a:ext uri="{FF2B5EF4-FFF2-40B4-BE49-F238E27FC236}">
                <a16:creationId xmlns:a16="http://schemas.microsoft.com/office/drawing/2014/main" id="{53BE08F1-3007-403D-8842-27EC3C696E4C}"/>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10519829" y="5173800"/>
            <a:ext cx="775630" cy="775630"/>
          </a:xfrm>
          <a:prstGeom prst="rect">
            <a:avLst/>
          </a:prstGeom>
        </p:spPr>
      </p:pic>
      <p:pic>
        <p:nvPicPr>
          <p:cNvPr id="14" name="Picture 13">
            <a:extLst>
              <a:ext uri="{FF2B5EF4-FFF2-40B4-BE49-F238E27FC236}">
                <a16:creationId xmlns:a16="http://schemas.microsoft.com/office/drawing/2014/main" id="{40BBE166-2E6F-49BA-8C87-BFE656D96F33}"/>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7226099" y="5014917"/>
            <a:ext cx="1146975" cy="1146975"/>
          </a:xfrm>
          <a:prstGeom prst="rect">
            <a:avLst/>
          </a:prstGeom>
        </p:spPr>
      </p:pic>
      <p:pic>
        <p:nvPicPr>
          <p:cNvPr id="18" name="Picture 17">
            <a:extLst>
              <a:ext uri="{FF2B5EF4-FFF2-40B4-BE49-F238E27FC236}">
                <a16:creationId xmlns:a16="http://schemas.microsoft.com/office/drawing/2014/main" id="{FA5D59F4-C6ED-4E50-A607-3A8ED9C55B16}"/>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513663" y="5044327"/>
            <a:ext cx="829069" cy="829069"/>
          </a:xfrm>
          <a:prstGeom prst="rect">
            <a:avLst/>
          </a:prstGeom>
        </p:spPr>
      </p:pic>
      <p:pic>
        <p:nvPicPr>
          <p:cNvPr id="23" name="Picture 22">
            <a:extLst>
              <a:ext uri="{FF2B5EF4-FFF2-40B4-BE49-F238E27FC236}">
                <a16:creationId xmlns:a16="http://schemas.microsoft.com/office/drawing/2014/main" id="{DBBCAEF0-E219-4AB7-99FE-159498259A71}"/>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4029792" y="5014917"/>
            <a:ext cx="1025148" cy="1025148"/>
          </a:xfrm>
          <a:prstGeom prst="rect">
            <a:avLst/>
          </a:prstGeom>
        </p:spPr>
      </p:pic>
      <p:sp>
        <p:nvSpPr>
          <p:cNvPr id="55" name="Copyright">
            <a:extLst>
              <a:ext uri="{FF2B5EF4-FFF2-40B4-BE49-F238E27FC236}">
                <a16:creationId xmlns:a16="http://schemas.microsoft.com/office/drawing/2014/main" id="{41847E07-8260-48A7-89A9-0C0F1709EC3D}"/>
              </a:ext>
            </a:extLst>
          </p:cNvPr>
          <p:cNvSpPr txBox="1"/>
          <p:nvPr/>
        </p:nvSpPr>
        <p:spPr bwMode="black">
          <a:xfrm>
            <a:off x="504001" y="6559834"/>
            <a:ext cx="3002874" cy="92333"/>
          </a:xfrm>
          <a:prstGeom prst="rect">
            <a:avLst/>
          </a:prstGeom>
          <a:noFill/>
        </p:spPr>
        <p:txBody>
          <a:bodyPr wrap="square" lIns="0" tIns="0" rIns="0" bIns="0" rtlCol="0" anchor="t">
            <a:spAutoFit/>
          </a:bodyPr>
          <a:lstStyle/>
          <a:p>
            <a:pPr marL="83820" indent="-83820" defTabSz="1088558">
              <a:buClr>
                <a:schemeClr val="tx1"/>
              </a:buClr>
              <a:buFont typeface="Arial" pitchFamily="34" charset="0"/>
              <a:buChar char="©"/>
              <a:defRPr/>
            </a:pPr>
            <a:r>
              <a:rPr lang="en-US" sz="600" noProof="0" dirty="0">
                <a:solidFill>
                  <a:schemeClr val="bg1"/>
                </a:solidFill>
              </a:rPr>
              <a:t>2020 SAP SE or an SAP affiliate company. All rights reserved.</a:t>
            </a:r>
            <a:r>
              <a:rPr lang="en-US" sz="600" dirty="0">
                <a:solidFill>
                  <a:schemeClr val="bg1"/>
                </a:solidFill>
              </a:rPr>
              <a:t> </a:t>
            </a:r>
            <a:r>
              <a:rPr lang="en-US" sz="600" noProof="0" dirty="0">
                <a:solidFill>
                  <a:schemeClr val="bg1"/>
                </a:solidFill>
              </a:rPr>
              <a:t> </a:t>
            </a:r>
            <a:r>
              <a:rPr lang="en-US" sz="600" dirty="0">
                <a:solidFill>
                  <a:schemeClr val="bg1"/>
                </a:solidFill>
              </a:rPr>
              <a:t>|  PUBLIC</a:t>
            </a:r>
            <a:endParaRPr lang="en-US" sz="600" b="0" i="0" u="none" kern="0" baseline="0" dirty="0">
              <a:solidFill>
                <a:schemeClr val="bg1"/>
              </a:solidFill>
              <a:ea typeface="Arial Unicode MS"/>
              <a:cs typeface="Arial"/>
            </a:endParaRPr>
          </a:p>
        </p:txBody>
      </p:sp>
      <p:sp>
        <p:nvSpPr>
          <p:cNvPr id="56" name="Slide number">
            <a:extLst>
              <a:ext uri="{FF2B5EF4-FFF2-40B4-BE49-F238E27FC236}">
                <a16:creationId xmlns:a16="http://schemas.microsoft.com/office/drawing/2014/main" id="{7F2B4769-FB0C-457B-80A6-E597EF911A92}"/>
              </a:ext>
            </a:extLst>
          </p:cNvPr>
          <p:cNvSpPr txBox="1"/>
          <p:nvPr/>
        </p:nvSpPr>
        <p:spPr bwMode="black">
          <a:xfrm>
            <a:off x="11562237" y="6536751"/>
            <a:ext cx="12824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solidFill>
                  <a:schemeClr val="bg1"/>
                </a:solidFill>
              </a:rPr>
              <a:pPr marL="0" lvl="0" indent="0" algn="r">
                <a:buNone/>
              </a:pPr>
              <a:t>6</a:t>
            </a:fld>
            <a:endParaRPr lang="en-US" sz="900" noProof="0">
              <a:solidFill>
                <a:schemeClr val="bg1"/>
              </a:solidFill>
            </a:endParaRPr>
          </a:p>
        </p:txBody>
      </p:sp>
      <p:sp>
        <p:nvSpPr>
          <p:cNvPr id="40" name="Textfeld 88">
            <a:extLst>
              <a:ext uri="{FF2B5EF4-FFF2-40B4-BE49-F238E27FC236}">
                <a16:creationId xmlns:a16="http://schemas.microsoft.com/office/drawing/2014/main" id="{3C28DD3F-2F2E-4AFD-9D53-387EBE656646}"/>
              </a:ext>
            </a:extLst>
          </p:cNvPr>
          <p:cNvSpPr txBox="1"/>
          <p:nvPr/>
        </p:nvSpPr>
        <p:spPr>
          <a:xfrm>
            <a:off x="6427450" y="3392809"/>
            <a:ext cx="2442613" cy="984885"/>
          </a:xfrm>
          <a:prstGeom prst="rect">
            <a:avLst/>
          </a:prstGeom>
          <a:noFill/>
        </p:spPr>
        <p:txBody>
          <a:bodyPr wrap="square" lIns="0" tIns="0" rIns="0" bIns="0" rtlCol="0">
            <a:spAutoFit/>
          </a:bodyPr>
          <a:lstStyle/>
          <a:p>
            <a:pPr fontAlgn="base">
              <a:spcBef>
                <a:spcPts val="400"/>
              </a:spcBef>
              <a:spcAft>
                <a:spcPct val="0"/>
              </a:spcAft>
              <a:buClr>
                <a:schemeClr val="accent1"/>
              </a:buClr>
              <a:buSzPct val="120000"/>
            </a:pPr>
            <a:r>
              <a:rPr lang="en-US" sz="1600" kern="0" dirty="0">
                <a:ea typeface="Arial Unicode MS" pitchFamily="34" charset="-128"/>
                <a:cs typeface="Arial Unicode MS" pitchFamily="34" charset="-128"/>
              </a:rPr>
              <a:t>Milestone and ETA reporting, as well as document exchange, such as proof of delivery</a:t>
            </a:r>
          </a:p>
        </p:txBody>
      </p:sp>
      <p:sp>
        <p:nvSpPr>
          <p:cNvPr id="41" name="TextBox 40">
            <a:extLst>
              <a:ext uri="{FF2B5EF4-FFF2-40B4-BE49-F238E27FC236}">
                <a16:creationId xmlns:a16="http://schemas.microsoft.com/office/drawing/2014/main" id="{57BD15B3-5F0D-4621-A11D-879446D6D701}"/>
              </a:ext>
            </a:extLst>
          </p:cNvPr>
          <p:cNvSpPr txBox="1"/>
          <p:nvPr/>
        </p:nvSpPr>
        <p:spPr>
          <a:xfrm rot="20021681">
            <a:off x="605137" y="1723519"/>
            <a:ext cx="959568" cy="206477"/>
          </a:xfrm>
          <a:prstGeom prst="rect">
            <a:avLst/>
          </a:prstGeom>
          <a:solidFill>
            <a:schemeClr val="bg1"/>
          </a:solidFill>
          <a:ln>
            <a:solidFill>
              <a:schemeClr val="tx1">
                <a:lumMod val="65000"/>
                <a:lumOff val="35000"/>
              </a:schemeClr>
            </a:solidFill>
          </a:ln>
        </p:spPr>
        <p:txBody>
          <a:bodyPr wrap="none" lIns="18000" tIns="18000" rIns="3600" bIns="3600" rtlCol="0">
            <a:spAutoFit/>
          </a:bodyPr>
          <a:lstStyle/>
          <a:p>
            <a:pPr fontAlgn="base">
              <a:spcBef>
                <a:spcPct val="50000"/>
              </a:spcBef>
              <a:spcAft>
                <a:spcPct val="0"/>
              </a:spcAft>
              <a:buClr>
                <a:srgbClr val="F0AB00"/>
              </a:buClr>
              <a:buSzPct val="80000"/>
            </a:pPr>
            <a:r>
              <a:rPr lang="en-US" sz="1200" kern="0" dirty="0">
                <a:solidFill>
                  <a:schemeClr val="tx1">
                    <a:lumMod val="65000"/>
                    <a:lumOff val="35000"/>
                  </a:schemeClr>
                </a:solidFill>
                <a:ea typeface="Arial Unicode MS" pitchFamily="34" charset="-128"/>
                <a:cs typeface="Arial Unicode MS" pitchFamily="34" charset="-128"/>
              </a:rPr>
              <a:t> </a:t>
            </a:r>
            <a:r>
              <a:rPr lang="en-US" sz="1200" kern="0" dirty="0" err="1">
                <a:solidFill>
                  <a:schemeClr val="tx1">
                    <a:lumMod val="65000"/>
                    <a:lumOff val="35000"/>
                  </a:schemeClr>
                </a:solidFill>
                <a:ea typeface="Arial Unicode MS" pitchFamily="34" charset="-128"/>
                <a:cs typeface="Arial Unicode MS" pitchFamily="34" charset="-128"/>
              </a:rPr>
              <a:t>WebUI</a:t>
            </a:r>
            <a:r>
              <a:rPr lang="en-US" sz="1200" kern="0" dirty="0">
                <a:solidFill>
                  <a:schemeClr val="tx1">
                    <a:lumMod val="65000"/>
                    <a:lumOff val="35000"/>
                  </a:schemeClr>
                </a:solidFill>
                <a:ea typeface="Arial Unicode MS" pitchFamily="34" charset="-128"/>
                <a:cs typeface="Arial Unicode MS" pitchFamily="34" charset="-128"/>
              </a:rPr>
              <a:t> + API</a:t>
            </a:r>
          </a:p>
        </p:txBody>
      </p:sp>
      <p:sp>
        <p:nvSpPr>
          <p:cNvPr id="42" name="TextBox 41">
            <a:extLst>
              <a:ext uri="{FF2B5EF4-FFF2-40B4-BE49-F238E27FC236}">
                <a16:creationId xmlns:a16="http://schemas.microsoft.com/office/drawing/2014/main" id="{68D56C9C-ACEB-49DD-A928-2411A5EFEEC3}"/>
              </a:ext>
            </a:extLst>
          </p:cNvPr>
          <p:cNvSpPr txBox="1"/>
          <p:nvPr/>
        </p:nvSpPr>
        <p:spPr>
          <a:xfrm rot="20021681">
            <a:off x="6423517" y="1749951"/>
            <a:ext cx="959568" cy="206477"/>
          </a:xfrm>
          <a:prstGeom prst="rect">
            <a:avLst/>
          </a:prstGeom>
          <a:solidFill>
            <a:schemeClr val="bg1"/>
          </a:solidFill>
          <a:ln>
            <a:solidFill>
              <a:schemeClr val="tx1">
                <a:lumMod val="65000"/>
                <a:lumOff val="35000"/>
              </a:schemeClr>
            </a:solidFill>
          </a:ln>
        </p:spPr>
        <p:txBody>
          <a:bodyPr wrap="none" lIns="18000" tIns="18000" rIns="3600" bIns="3600" rtlCol="0">
            <a:spAutoFit/>
          </a:bodyPr>
          <a:lstStyle/>
          <a:p>
            <a:pPr fontAlgn="base">
              <a:spcBef>
                <a:spcPct val="50000"/>
              </a:spcBef>
              <a:spcAft>
                <a:spcPct val="0"/>
              </a:spcAft>
              <a:buClr>
                <a:srgbClr val="F0AB00"/>
              </a:buClr>
              <a:buSzPct val="80000"/>
            </a:pPr>
            <a:r>
              <a:rPr lang="en-US" sz="1200" kern="0" dirty="0">
                <a:solidFill>
                  <a:schemeClr val="tx1">
                    <a:lumMod val="65000"/>
                    <a:lumOff val="35000"/>
                  </a:schemeClr>
                </a:solidFill>
                <a:ea typeface="Arial Unicode MS" pitchFamily="34" charset="-128"/>
                <a:cs typeface="Arial Unicode MS" pitchFamily="34" charset="-128"/>
              </a:rPr>
              <a:t> </a:t>
            </a:r>
            <a:r>
              <a:rPr lang="en-US" sz="1200" kern="0" dirty="0" err="1">
                <a:solidFill>
                  <a:schemeClr val="tx1">
                    <a:lumMod val="65000"/>
                    <a:lumOff val="35000"/>
                  </a:schemeClr>
                </a:solidFill>
                <a:ea typeface="Arial Unicode MS" pitchFamily="34" charset="-128"/>
                <a:cs typeface="Arial Unicode MS" pitchFamily="34" charset="-128"/>
              </a:rPr>
              <a:t>WebUI</a:t>
            </a:r>
            <a:r>
              <a:rPr lang="en-US" sz="1200" kern="0" dirty="0">
                <a:solidFill>
                  <a:schemeClr val="tx1">
                    <a:lumMod val="65000"/>
                    <a:lumOff val="35000"/>
                  </a:schemeClr>
                </a:solidFill>
                <a:ea typeface="Arial Unicode MS" pitchFamily="34" charset="-128"/>
                <a:cs typeface="Arial Unicode MS" pitchFamily="34" charset="-128"/>
              </a:rPr>
              <a:t> + API</a:t>
            </a:r>
          </a:p>
        </p:txBody>
      </p:sp>
      <p:sp>
        <p:nvSpPr>
          <p:cNvPr id="44" name="TextBox 43">
            <a:extLst>
              <a:ext uri="{FF2B5EF4-FFF2-40B4-BE49-F238E27FC236}">
                <a16:creationId xmlns:a16="http://schemas.microsoft.com/office/drawing/2014/main" id="{D601BB13-9BCD-4512-BE39-8135A3865EE3}"/>
              </a:ext>
            </a:extLst>
          </p:cNvPr>
          <p:cNvSpPr txBox="1"/>
          <p:nvPr/>
        </p:nvSpPr>
        <p:spPr>
          <a:xfrm rot="20021681">
            <a:off x="9650488" y="1723519"/>
            <a:ext cx="739956" cy="206477"/>
          </a:xfrm>
          <a:prstGeom prst="rect">
            <a:avLst/>
          </a:prstGeom>
          <a:solidFill>
            <a:schemeClr val="bg1"/>
          </a:solidFill>
          <a:ln>
            <a:solidFill>
              <a:schemeClr val="tx1">
                <a:lumMod val="65000"/>
                <a:lumOff val="35000"/>
              </a:schemeClr>
            </a:solidFill>
          </a:ln>
        </p:spPr>
        <p:txBody>
          <a:bodyPr wrap="none" lIns="18000" tIns="18000" rIns="3600" bIns="3600" rtlCol="0">
            <a:spAutoFit/>
          </a:bodyPr>
          <a:lstStyle/>
          <a:p>
            <a:pPr fontAlgn="base">
              <a:spcBef>
                <a:spcPct val="50000"/>
              </a:spcBef>
              <a:spcAft>
                <a:spcPct val="0"/>
              </a:spcAft>
              <a:buClr>
                <a:srgbClr val="F0AB00"/>
              </a:buClr>
              <a:buSzPct val="80000"/>
            </a:pPr>
            <a:r>
              <a:rPr lang="en-US" sz="1200" kern="0" dirty="0">
                <a:solidFill>
                  <a:schemeClr val="tx1">
                    <a:lumMod val="65000"/>
                    <a:lumOff val="35000"/>
                  </a:schemeClr>
                </a:solidFill>
                <a:ea typeface="Arial Unicode MS" pitchFamily="34" charset="-128"/>
                <a:cs typeface="Arial Unicode MS" pitchFamily="34" charset="-128"/>
              </a:rPr>
              <a:t> </a:t>
            </a:r>
            <a:r>
              <a:rPr lang="en-US" sz="1200" kern="0" dirty="0" err="1">
                <a:solidFill>
                  <a:schemeClr val="tx1">
                    <a:lumMod val="65000"/>
                    <a:lumOff val="35000"/>
                  </a:schemeClr>
                </a:solidFill>
                <a:ea typeface="Arial Unicode MS" pitchFamily="34" charset="-128"/>
                <a:cs typeface="Arial Unicode MS" pitchFamily="34" charset="-128"/>
              </a:rPr>
              <a:t>WebUI</a:t>
            </a:r>
            <a:r>
              <a:rPr lang="en-US" sz="1200" kern="0" dirty="0">
                <a:solidFill>
                  <a:schemeClr val="tx1">
                    <a:lumMod val="65000"/>
                    <a:lumOff val="35000"/>
                  </a:schemeClr>
                </a:solidFill>
                <a:ea typeface="Arial Unicode MS" pitchFamily="34" charset="-128"/>
                <a:cs typeface="Arial Unicode MS" pitchFamily="34" charset="-128"/>
              </a:rPr>
              <a:t> ** </a:t>
            </a:r>
          </a:p>
        </p:txBody>
      </p:sp>
      <p:sp>
        <p:nvSpPr>
          <p:cNvPr id="47" name="TextBox 46">
            <a:extLst>
              <a:ext uri="{FF2B5EF4-FFF2-40B4-BE49-F238E27FC236}">
                <a16:creationId xmlns:a16="http://schemas.microsoft.com/office/drawing/2014/main" id="{626D228C-D285-E946-A48C-3864C18CDF89}"/>
              </a:ext>
            </a:extLst>
          </p:cNvPr>
          <p:cNvSpPr txBox="1"/>
          <p:nvPr/>
        </p:nvSpPr>
        <p:spPr>
          <a:xfrm>
            <a:off x="10385643" y="4824322"/>
            <a:ext cx="1753054" cy="191088"/>
          </a:xfrm>
          <a:prstGeom prst="rect">
            <a:avLst/>
          </a:prstGeom>
          <a:solidFill>
            <a:schemeClr val="bg1"/>
          </a:solidFill>
          <a:ln>
            <a:noFill/>
          </a:ln>
        </p:spPr>
        <p:txBody>
          <a:bodyPr wrap="none" lIns="18000" tIns="18000" rIns="3600" bIns="3600" rtlCol="0">
            <a:spAutoFit/>
          </a:bodyPr>
          <a:lstStyle/>
          <a:p>
            <a:pPr fontAlgn="base">
              <a:spcBef>
                <a:spcPct val="50000"/>
              </a:spcBef>
              <a:spcAft>
                <a:spcPct val="0"/>
              </a:spcAft>
              <a:buClr>
                <a:srgbClr val="F0AB00"/>
              </a:buClr>
              <a:buSzPct val="80000"/>
            </a:pPr>
            <a:r>
              <a:rPr lang="en-US" sz="1100" i="1" kern="0" dirty="0">
                <a:solidFill>
                  <a:schemeClr val="tx1">
                    <a:lumMod val="65000"/>
                    <a:lumOff val="35000"/>
                  </a:schemeClr>
                </a:solidFill>
                <a:ea typeface="Arial Unicode MS" pitchFamily="34" charset="-128"/>
                <a:cs typeface="Arial Unicode MS" pitchFamily="34" charset="-128"/>
              </a:rPr>
              <a:t> ** API enablement planned</a:t>
            </a:r>
          </a:p>
        </p:txBody>
      </p:sp>
      <p:sp>
        <p:nvSpPr>
          <p:cNvPr id="50" name="Textfeld 35">
            <a:extLst>
              <a:ext uri="{FF2B5EF4-FFF2-40B4-BE49-F238E27FC236}">
                <a16:creationId xmlns:a16="http://schemas.microsoft.com/office/drawing/2014/main" id="{A473D728-BB17-D442-BF0C-8CF47ABD9FDA}"/>
              </a:ext>
            </a:extLst>
          </p:cNvPr>
          <p:cNvSpPr txBox="1"/>
          <p:nvPr/>
        </p:nvSpPr>
        <p:spPr>
          <a:xfrm>
            <a:off x="3752168" y="3017418"/>
            <a:ext cx="1582164" cy="30777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2000" b="1" kern="0" dirty="0">
                <a:solidFill>
                  <a:schemeClr val="accent1"/>
                </a:solidFill>
                <a:ea typeface="Arial Unicode MS" pitchFamily="34" charset="-128"/>
                <a:cs typeface="Arial Unicode MS" pitchFamily="34" charset="-128"/>
              </a:rPr>
              <a:t>Slot Booking</a:t>
            </a:r>
          </a:p>
        </p:txBody>
      </p:sp>
      <p:pic>
        <p:nvPicPr>
          <p:cNvPr id="51" name="Bild 92">
            <a:extLst>
              <a:ext uri="{FF2B5EF4-FFF2-40B4-BE49-F238E27FC236}">
                <a16:creationId xmlns:a16="http://schemas.microsoft.com/office/drawing/2014/main" id="{69C14A44-C785-7E48-BDEF-479CF98AAE31}"/>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4011441" y="1948307"/>
            <a:ext cx="1250299" cy="644200"/>
          </a:xfrm>
          <a:prstGeom prst="rect">
            <a:avLst/>
          </a:prstGeom>
        </p:spPr>
      </p:pic>
      <p:sp>
        <p:nvSpPr>
          <p:cNvPr id="53" name="Oval 52">
            <a:extLst>
              <a:ext uri="{FF2B5EF4-FFF2-40B4-BE49-F238E27FC236}">
                <a16:creationId xmlns:a16="http://schemas.microsoft.com/office/drawing/2014/main" id="{DACE1714-C4A7-FF4C-AFB8-63753680ED9F}"/>
              </a:ext>
            </a:extLst>
          </p:cNvPr>
          <p:cNvSpPr/>
          <p:nvPr/>
        </p:nvSpPr>
        <p:spPr bwMode="gray">
          <a:xfrm>
            <a:off x="4510967" y="2629679"/>
            <a:ext cx="251246" cy="254951"/>
          </a:xfrm>
          <a:prstGeom prst="ellipse">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pic>
        <p:nvPicPr>
          <p:cNvPr id="57" name="Picture 77">
            <a:extLst>
              <a:ext uri="{FF2B5EF4-FFF2-40B4-BE49-F238E27FC236}">
                <a16:creationId xmlns:a16="http://schemas.microsoft.com/office/drawing/2014/main" id="{0B797B90-C766-224D-ABEF-71C284F34339}"/>
              </a:ext>
            </a:extLst>
          </p:cNvPr>
          <p:cNvPicPr>
            <a:picLocks noChangeAspect="1"/>
          </p:cNvPicPr>
          <p:nvPr/>
        </p:nvPicPr>
        <p:blipFill>
          <a:blip r:embed="rId8" cstate="screen">
            <a:clrChange>
              <a:clrFrom>
                <a:srgbClr val="FFFFFF"/>
              </a:clrFrom>
              <a:clrTo>
                <a:srgbClr val="FFFFFF">
                  <a:alpha val="0"/>
                </a:srgbClr>
              </a:clrTo>
            </a:clrChange>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tretch>
            <a:fillRect/>
          </a:stretch>
        </p:blipFill>
        <p:spPr>
          <a:xfrm rot="10800000" flipV="1">
            <a:off x="4815653" y="1735173"/>
            <a:ext cx="437139" cy="263552"/>
          </a:xfrm>
          <a:prstGeom prst="rect">
            <a:avLst/>
          </a:prstGeom>
        </p:spPr>
      </p:pic>
      <p:sp>
        <p:nvSpPr>
          <p:cNvPr id="58" name="Textfeld 88">
            <a:extLst>
              <a:ext uri="{FF2B5EF4-FFF2-40B4-BE49-F238E27FC236}">
                <a16:creationId xmlns:a16="http://schemas.microsoft.com/office/drawing/2014/main" id="{6ADC8227-74BC-1F42-8EE5-80C806BF767A}"/>
              </a:ext>
            </a:extLst>
          </p:cNvPr>
          <p:cNvSpPr txBox="1"/>
          <p:nvPr/>
        </p:nvSpPr>
        <p:spPr>
          <a:xfrm>
            <a:off x="3745370" y="3401412"/>
            <a:ext cx="1941556" cy="738664"/>
          </a:xfrm>
          <a:prstGeom prst="rect">
            <a:avLst/>
          </a:prstGeom>
          <a:noFill/>
        </p:spPr>
        <p:txBody>
          <a:bodyPr wrap="square" lIns="0" tIns="0" rIns="0" bIns="0" rtlCol="0">
            <a:spAutoFit/>
          </a:bodyPr>
          <a:lstStyle/>
          <a:p>
            <a:pPr fontAlgn="base">
              <a:spcBef>
                <a:spcPts val="400"/>
              </a:spcBef>
              <a:spcAft>
                <a:spcPct val="0"/>
              </a:spcAft>
              <a:buClr>
                <a:schemeClr val="accent1"/>
              </a:buClr>
              <a:buSzPct val="120000"/>
            </a:pPr>
            <a:r>
              <a:rPr lang="en-US" sz="1600" dirty="0">
                <a:solidFill>
                  <a:srgbClr val="000000"/>
                </a:solidFill>
              </a:rPr>
              <a:t>Appointment booking for pick-up or delivery of goods</a:t>
            </a:r>
            <a:endParaRPr lang="en-US" sz="1600" kern="0" dirty="0">
              <a:ea typeface="Arial Unicode MS" pitchFamily="34" charset="-128"/>
              <a:cs typeface="Arial Unicode MS" pitchFamily="34" charset="-128"/>
            </a:endParaRPr>
          </a:p>
        </p:txBody>
      </p:sp>
      <p:sp>
        <p:nvSpPr>
          <p:cNvPr id="59" name="TextBox 58">
            <a:extLst>
              <a:ext uri="{FF2B5EF4-FFF2-40B4-BE49-F238E27FC236}">
                <a16:creationId xmlns:a16="http://schemas.microsoft.com/office/drawing/2014/main" id="{D92D671D-60CD-024C-986D-9079C7E89AF9}"/>
              </a:ext>
            </a:extLst>
          </p:cNvPr>
          <p:cNvSpPr txBox="1"/>
          <p:nvPr/>
        </p:nvSpPr>
        <p:spPr>
          <a:xfrm rot="20021681">
            <a:off x="3666232" y="1721176"/>
            <a:ext cx="746078" cy="206477"/>
          </a:xfrm>
          <a:prstGeom prst="rect">
            <a:avLst/>
          </a:prstGeom>
          <a:solidFill>
            <a:schemeClr val="bg1"/>
          </a:solidFill>
          <a:ln>
            <a:solidFill>
              <a:schemeClr val="tx1">
                <a:lumMod val="65000"/>
                <a:lumOff val="35000"/>
              </a:schemeClr>
            </a:solidFill>
          </a:ln>
        </p:spPr>
        <p:txBody>
          <a:bodyPr wrap="square" lIns="18000" tIns="18000" rIns="3600" bIns="3600" rtlCol="0">
            <a:spAutoFit/>
          </a:bodyPr>
          <a:lstStyle/>
          <a:p>
            <a:pPr fontAlgn="base">
              <a:spcBef>
                <a:spcPct val="50000"/>
              </a:spcBef>
              <a:spcAft>
                <a:spcPct val="0"/>
              </a:spcAft>
              <a:buClr>
                <a:srgbClr val="F0AB00"/>
              </a:buClr>
              <a:buSzPct val="80000"/>
            </a:pPr>
            <a:r>
              <a:rPr lang="en-US" sz="1200" kern="0" dirty="0">
                <a:solidFill>
                  <a:schemeClr val="tx1">
                    <a:lumMod val="65000"/>
                    <a:lumOff val="35000"/>
                  </a:schemeClr>
                </a:solidFill>
                <a:ea typeface="Arial Unicode MS" pitchFamily="34" charset="-128"/>
                <a:cs typeface="Arial Unicode MS" pitchFamily="34" charset="-128"/>
              </a:rPr>
              <a:t> </a:t>
            </a:r>
            <a:r>
              <a:rPr lang="en-US" sz="1200" kern="0" dirty="0" err="1">
                <a:solidFill>
                  <a:schemeClr val="tx1">
                    <a:lumMod val="65000"/>
                    <a:lumOff val="35000"/>
                  </a:schemeClr>
                </a:solidFill>
                <a:ea typeface="Arial Unicode MS" pitchFamily="34" charset="-128"/>
                <a:cs typeface="Arial Unicode MS" pitchFamily="34" charset="-128"/>
              </a:rPr>
              <a:t>WebUI</a:t>
            </a:r>
            <a:r>
              <a:rPr lang="en-US" sz="1200" kern="0" dirty="0">
                <a:solidFill>
                  <a:schemeClr val="tx1">
                    <a:lumMod val="65000"/>
                    <a:lumOff val="35000"/>
                  </a:schemeClr>
                </a:solidFill>
                <a:ea typeface="Arial Unicode MS" pitchFamily="34" charset="-128"/>
                <a:cs typeface="Arial Unicode MS" pitchFamily="34" charset="-128"/>
              </a:rPr>
              <a:t> </a:t>
            </a:r>
            <a:r>
              <a:rPr lang="en-US" sz="1200" i="1" kern="0" dirty="0">
                <a:solidFill>
                  <a:schemeClr val="tx1">
                    <a:lumMod val="65000"/>
                    <a:lumOff val="35000"/>
                  </a:schemeClr>
                </a:solidFill>
                <a:ea typeface="Arial Unicode MS" pitchFamily="34" charset="-128"/>
                <a:cs typeface="Arial Unicode MS" pitchFamily="34" charset="-128"/>
              </a:rPr>
              <a:t>**</a:t>
            </a:r>
            <a:endParaRPr lang="en-US" sz="1200" kern="0" dirty="0">
              <a:solidFill>
                <a:schemeClr val="tx1">
                  <a:lumMod val="65000"/>
                  <a:lumOff val="35000"/>
                </a:schemeClr>
              </a:solidFill>
              <a:ea typeface="Arial Unicode MS" pitchFamily="34" charset="-128"/>
              <a:cs typeface="Arial Unicode MS" pitchFamily="34" charset="-128"/>
            </a:endParaRPr>
          </a:p>
        </p:txBody>
      </p:sp>
      <p:cxnSp>
        <p:nvCxnSpPr>
          <p:cNvPr id="60" name="Straight Arrow Connector 57">
            <a:extLst>
              <a:ext uri="{FF2B5EF4-FFF2-40B4-BE49-F238E27FC236}">
                <a16:creationId xmlns:a16="http://schemas.microsoft.com/office/drawing/2014/main" id="{96C97AB3-A23B-6D4B-AAF8-0088CD42881C}"/>
              </a:ext>
            </a:extLst>
          </p:cNvPr>
          <p:cNvCxnSpPr>
            <a:cxnSpLocks/>
            <a:stCxn id="53" idx="6"/>
            <a:endCxn id="68" idx="2"/>
          </p:cNvCxnSpPr>
          <p:nvPr/>
        </p:nvCxnSpPr>
        <p:spPr>
          <a:xfrm>
            <a:off x="4762213" y="2757155"/>
            <a:ext cx="2442613" cy="17829"/>
          </a:xfrm>
          <a:prstGeom prst="straightConnector1">
            <a:avLst/>
          </a:prstGeom>
          <a:ln w="19050">
            <a:solidFill>
              <a:schemeClr val="accent1"/>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840DFF71-3090-8840-8081-E74259101283}"/>
              </a:ext>
            </a:extLst>
          </p:cNvPr>
          <p:cNvSpPr txBox="1"/>
          <p:nvPr/>
        </p:nvSpPr>
        <p:spPr>
          <a:xfrm>
            <a:off x="8301790" y="4467366"/>
            <a:ext cx="3817064" cy="360365"/>
          </a:xfrm>
          <a:prstGeom prst="rect">
            <a:avLst/>
          </a:prstGeom>
          <a:solidFill>
            <a:schemeClr val="bg1"/>
          </a:solidFill>
          <a:ln>
            <a:noFill/>
          </a:ln>
        </p:spPr>
        <p:txBody>
          <a:bodyPr wrap="square" lIns="18000" tIns="18000" rIns="3600" bIns="3600" rtlCol="0">
            <a:spAutoFit/>
          </a:bodyPr>
          <a:lstStyle/>
          <a:p>
            <a:pPr algn="r" fontAlgn="base">
              <a:spcBef>
                <a:spcPct val="50000"/>
              </a:spcBef>
              <a:spcAft>
                <a:spcPct val="0"/>
              </a:spcAft>
              <a:buClr>
                <a:srgbClr val="F0AB00"/>
              </a:buClr>
              <a:buSzPct val="80000"/>
            </a:pPr>
            <a:r>
              <a:rPr lang="en-US" sz="1100" i="1" kern="0" dirty="0">
                <a:solidFill>
                  <a:schemeClr val="tx1">
                    <a:lumMod val="65000"/>
                    <a:lumOff val="35000"/>
                  </a:schemeClr>
                </a:solidFill>
                <a:ea typeface="Arial Unicode MS" pitchFamily="34" charset="-128"/>
                <a:cs typeface="Arial Unicode MS" pitchFamily="34" charset="-128"/>
              </a:rPr>
              <a:t> * The scope depends on your customers and for which processes they leverage SAP LBN for collaboration with you </a:t>
            </a:r>
          </a:p>
        </p:txBody>
      </p:sp>
    </p:spTree>
    <p:extLst>
      <p:ext uri="{BB962C8B-B14F-4D97-AF65-F5344CB8AC3E}">
        <p14:creationId xmlns:p14="http://schemas.microsoft.com/office/powerpoint/2010/main" val="2009210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D39B23AC-3BCB-48B6-997B-0F792217B33A}"/>
              </a:ext>
            </a:extLst>
          </p:cNvPr>
          <p:cNvSpPr/>
          <p:nvPr/>
        </p:nvSpPr>
        <p:spPr bwMode="gray">
          <a:xfrm>
            <a:off x="-3175" y="3433763"/>
            <a:ext cx="12198350" cy="2940050"/>
          </a:xfrm>
          <a:prstGeom prst="rect">
            <a:avLst/>
          </a:prstGeom>
          <a:solidFill>
            <a:schemeClr val="bg2">
              <a:lumMod val="20000"/>
              <a:lumOff val="80000"/>
            </a:schemeClr>
          </a:solidFill>
          <a:ln w="6350" algn="ctr">
            <a:noFill/>
            <a:miter lim="800000"/>
            <a:headEnd/>
            <a:tailEnd/>
          </a:ln>
        </p:spPr>
        <p:txBody>
          <a:bodyPr lIns="90000" tIns="72000" rIns="90000" bIns="72000" anchor="ctr"/>
          <a:lstStyle/>
          <a:p>
            <a:pPr algn="ctr" defTabSz="914400" eaLnBrk="1" hangingPunct="1">
              <a:spcBef>
                <a:spcPct val="50000"/>
              </a:spcBef>
              <a:buClr>
                <a:srgbClr val="F0AB00"/>
              </a:buClr>
              <a:buSzPct val="80000"/>
              <a:defRPr/>
            </a:pPr>
            <a:endParaRPr lang="de-DE" sz="1800" kern="0" dirty="0" err="1">
              <a:solidFill>
                <a:srgbClr val="000000"/>
              </a:solidFill>
              <a:latin typeface="Arial"/>
              <a:ea typeface="Arial Unicode MS" pitchFamily="34" charset="-128"/>
              <a:cs typeface="Arial Unicode MS" pitchFamily="34" charset="-128"/>
            </a:endParaRPr>
          </a:p>
        </p:txBody>
      </p:sp>
      <p:pic>
        <p:nvPicPr>
          <p:cNvPr id="51202" name="Picture 1">
            <a:extLst>
              <a:ext uri="{FF2B5EF4-FFF2-40B4-BE49-F238E27FC236}">
                <a16:creationId xmlns:a16="http://schemas.microsoft.com/office/drawing/2014/main" id="{BCF73900-ACC8-44D4-AB48-AC7C634319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2338" y="1201738"/>
            <a:ext cx="3311525" cy="186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Oval 2">
            <a:extLst>
              <a:ext uri="{FF2B5EF4-FFF2-40B4-BE49-F238E27FC236}">
                <a16:creationId xmlns:a16="http://schemas.microsoft.com/office/drawing/2014/main" id="{3EE8CA5E-F695-46C3-9E47-FAC839D9B2C4}"/>
              </a:ext>
            </a:extLst>
          </p:cNvPr>
          <p:cNvSpPr/>
          <p:nvPr/>
        </p:nvSpPr>
        <p:spPr bwMode="gray">
          <a:xfrm>
            <a:off x="2806700" y="5045075"/>
            <a:ext cx="252413" cy="254000"/>
          </a:xfrm>
          <a:prstGeom prst="ellipse">
            <a:avLst/>
          </a:prstGeom>
          <a:solidFill>
            <a:schemeClr val="accent1"/>
          </a:solidFill>
          <a:ln w="6350" algn="ctr">
            <a:noFill/>
            <a:miter lim="800000"/>
            <a:headEnd/>
            <a:tailEnd/>
          </a:ln>
        </p:spPr>
        <p:txBody>
          <a:bodyPr lIns="90000" tIns="72000" rIns="90000" bIns="72000" anchor="ctr"/>
          <a:lstStyle/>
          <a:p>
            <a:pPr algn="ctr" defTabSz="914400" eaLnBrk="1" hangingPunct="1">
              <a:spcBef>
                <a:spcPct val="50000"/>
              </a:spcBef>
              <a:buClr>
                <a:srgbClr val="F0AB00"/>
              </a:buClr>
              <a:buSzPct val="80000"/>
              <a:defRPr/>
            </a:pPr>
            <a:endParaRPr lang="en-US" sz="1800" kern="0">
              <a:solidFill>
                <a:srgbClr val="000000"/>
              </a:solidFill>
              <a:latin typeface="Arial"/>
              <a:ea typeface="Arial Unicode MS" pitchFamily="34" charset="-128"/>
              <a:cs typeface="Arial Unicode MS" pitchFamily="34" charset="-128"/>
            </a:endParaRPr>
          </a:p>
        </p:txBody>
      </p:sp>
      <p:sp>
        <p:nvSpPr>
          <p:cNvPr id="4" name="Rectangle 3">
            <a:extLst>
              <a:ext uri="{FF2B5EF4-FFF2-40B4-BE49-F238E27FC236}">
                <a16:creationId xmlns:a16="http://schemas.microsoft.com/office/drawing/2014/main" id="{3C6F8EAA-2B24-4C0B-8137-11F1099A0DF8}"/>
              </a:ext>
            </a:extLst>
          </p:cNvPr>
          <p:cNvSpPr/>
          <p:nvPr/>
        </p:nvSpPr>
        <p:spPr>
          <a:xfrm>
            <a:off x="323244" y="5395913"/>
            <a:ext cx="1887536" cy="646331"/>
          </a:xfrm>
          <a:prstGeom prst="rect">
            <a:avLst/>
          </a:prstGeom>
        </p:spPr>
        <p:txBody>
          <a:bodyPr wrap="square">
            <a:spAutoFit/>
          </a:bodyPr>
          <a:lstStyle/>
          <a:p>
            <a:pPr marL="184150" indent="-173038">
              <a:buFont typeface="Arial" panose="020B0604020202020204" pitchFamily="34" charset="0"/>
              <a:buChar char="•"/>
              <a:defRPr/>
            </a:pPr>
            <a:r>
              <a:rPr lang="en-US" sz="1200" kern="0" dirty="0">
                <a:solidFill>
                  <a:srgbClr val="000000"/>
                </a:solidFill>
                <a:ea typeface="Arial Unicode MS" pitchFamily="34" charset="-128"/>
                <a:cs typeface="Arial Unicode MS" pitchFamily="34" charset="-128"/>
              </a:rPr>
              <a:t>Empty container dispatched for loading</a:t>
            </a:r>
          </a:p>
          <a:p>
            <a:pPr marL="184150" indent="-173038" defTabSz="1088776" eaLnBrk="1" fontAlgn="auto" hangingPunct="1">
              <a:spcBef>
                <a:spcPts val="0"/>
              </a:spcBef>
              <a:spcAft>
                <a:spcPts val="0"/>
              </a:spcAft>
              <a:buFont typeface="Arial" panose="020B0604020202020204" pitchFamily="34" charset="0"/>
              <a:buChar char="•"/>
              <a:defRPr/>
            </a:pPr>
            <a:r>
              <a:rPr lang="en-US" sz="1200" kern="0" dirty="0">
                <a:solidFill>
                  <a:srgbClr val="000000"/>
                </a:solidFill>
                <a:latin typeface="Arial"/>
                <a:ea typeface="Arial Unicode MS" pitchFamily="34" charset="-128"/>
                <a:cs typeface="Arial Unicode MS" pitchFamily="34" charset="-128"/>
              </a:rPr>
              <a:t>Container received</a:t>
            </a:r>
          </a:p>
        </p:txBody>
      </p:sp>
      <p:sp>
        <p:nvSpPr>
          <p:cNvPr id="51205" name="Diamond 4">
            <a:extLst>
              <a:ext uri="{FF2B5EF4-FFF2-40B4-BE49-F238E27FC236}">
                <a16:creationId xmlns:a16="http://schemas.microsoft.com/office/drawing/2014/main" id="{63A9E432-18ED-474B-B2AC-FFA33CA4930A}"/>
              </a:ext>
            </a:extLst>
          </p:cNvPr>
          <p:cNvSpPr>
            <a:spLocks noChangeArrowheads="1"/>
          </p:cNvSpPr>
          <p:nvPr/>
        </p:nvSpPr>
        <p:spPr bwMode="gray">
          <a:xfrm>
            <a:off x="1162050" y="5013325"/>
            <a:ext cx="284163" cy="317500"/>
          </a:xfrm>
          <a:prstGeom prst="diamond">
            <a:avLst/>
          </a:prstGeom>
          <a:solidFill>
            <a:schemeClr val="accent1"/>
          </a:solidFill>
          <a:ln>
            <a:noFill/>
          </a:ln>
          <a:extLst>
            <a:ext uri="{91240B29-F687-4F45-9708-019B960494DF}">
              <a14:hiddenLine xmlns:a14="http://schemas.microsoft.com/office/drawing/2010/main" w="6350" algn="ctr">
                <a:solidFill>
                  <a:srgbClr val="000000"/>
                </a:solidFill>
                <a:miter lim="800000"/>
                <a:headEnd/>
                <a:tailEnd/>
              </a14:hiddenLine>
            </a:ext>
          </a:extLst>
        </p:spPr>
        <p:txBody>
          <a:bodyPr lIns="90000" tIns="72000" rIns="90000" bIns="72000" anchor="ctr"/>
          <a:lstStyle>
            <a:lvl1pPr>
              <a:defRPr sz="2100">
                <a:solidFill>
                  <a:schemeClr val="tx1"/>
                </a:solidFill>
                <a:latin typeface="Arial" panose="020B0604020202020204" pitchFamily="34" charset="0"/>
              </a:defRPr>
            </a:lvl1pPr>
            <a:lvl2pPr marL="742950" indent="-285750">
              <a:buClr>
                <a:srgbClr val="FDB913"/>
              </a:buClr>
              <a:buSzPct val="100000"/>
              <a:buFont typeface="wingdings" panose="05000000000000000000" pitchFamily="2" charset="2"/>
              <a:buChar char=""/>
              <a:defRPr sz="2100">
                <a:solidFill>
                  <a:schemeClr val="tx1"/>
                </a:solidFill>
                <a:latin typeface="Arial" panose="020B0604020202020204" pitchFamily="34" charset="0"/>
              </a:defRPr>
            </a:lvl2pPr>
            <a:lvl3pPr marL="1143000" indent="-228600">
              <a:buClr>
                <a:srgbClr val="666666"/>
              </a:buClr>
              <a:buSzPct val="80000"/>
              <a:buFont typeface="wingdings" panose="05000000000000000000" pitchFamily="2" charset="2"/>
              <a:buChar char="n"/>
              <a:defRPr sz="1700">
                <a:solidFill>
                  <a:schemeClr val="tx1"/>
                </a:solidFill>
                <a:latin typeface="Arial" panose="020B0604020202020204" pitchFamily="34" charset="0"/>
              </a:defRPr>
            </a:lvl3pPr>
            <a:lvl4pPr marL="1600200" indent="-228600">
              <a:buClr>
                <a:srgbClr val="666666"/>
              </a:buClr>
              <a:buSzPct val="80000"/>
              <a:buFont typeface="Arial" panose="020B0604020202020204" pitchFamily="34" charset="0"/>
              <a:buChar char=""/>
              <a:defRPr sz="1400">
                <a:solidFill>
                  <a:schemeClr val="tx1"/>
                </a:solidFill>
                <a:latin typeface="Arial" panose="020B0604020202020204" pitchFamily="34" charset="0"/>
              </a:defRPr>
            </a:lvl4pPr>
            <a:lvl5pPr marL="2057400" indent="-228600">
              <a:buClr>
                <a:srgbClr val="666666"/>
              </a:buClr>
              <a:buSzPct val="80000"/>
              <a:buFont typeface="Arial" panose="020B0604020202020204" pitchFamily="34" charset="0"/>
              <a:buChar char=""/>
              <a:defRPr sz="1200">
                <a:solidFill>
                  <a:schemeClr val="tx1"/>
                </a:solidFill>
                <a:latin typeface="Arial" panose="020B0604020202020204" pitchFamily="34" charset="0"/>
              </a:defRPr>
            </a:lvl5pPr>
            <a:lvl6pPr marL="2514600" indent="-228600" defTabSz="1087438" fontAlgn="base">
              <a:spcBef>
                <a:spcPct val="0"/>
              </a:spcBef>
              <a:spcAft>
                <a:spcPct val="0"/>
              </a:spcAft>
              <a:buClr>
                <a:srgbClr val="666666"/>
              </a:buClr>
              <a:buSzPct val="80000"/>
              <a:buFont typeface="Arial" panose="020B0604020202020204" pitchFamily="34" charset="0"/>
              <a:buChar char=""/>
              <a:defRPr sz="1200">
                <a:solidFill>
                  <a:schemeClr val="tx1"/>
                </a:solidFill>
                <a:latin typeface="Arial" panose="020B0604020202020204" pitchFamily="34" charset="0"/>
              </a:defRPr>
            </a:lvl6pPr>
            <a:lvl7pPr marL="2971800" indent="-228600" defTabSz="1087438" fontAlgn="base">
              <a:spcBef>
                <a:spcPct val="0"/>
              </a:spcBef>
              <a:spcAft>
                <a:spcPct val="0"/>
              </a:spcAft>
              <a:buClr>
                <a:srgbClr val="666666"/>
              </a:buClr>
              <a:buSzPct val="80000"/>
              <a:buFont typeface="Arial" panose="020B0604020202020204" pitchFamily="34" charset="0"/>
              <a:buChar char=""/>
              <a:defRPr sz="1200">
                <a:solidFill>
                  <a:schemeClr val="tx1"/>
                </a:solidFill>
                <a:latin typeface="Arial" panose="020B0604020202020204" pitchFamily="34" charset="0"/>
              </a:defRPr>
            </a:lvl7pPr>
            <a:lvl8pPr marL="3429000" indent="-228600" defTabSz="1087438" fontAlgn="base">
              <a:spcBef>
                <a:spcPct val="0"/>
              </a:spcBef>
              <a:spcAft>
                <a:spcPct val="0"/>
              </a:spcAft>
              <a:buClr>
                <a:srgbClr val="666666"/>
              </a:buClr>
              <a:buSzPct val="80000"/>
              <a:buFont typeface="Arial" panose="020B0604020202020204" pitchFamily="34" charset="0"/>
              <a:buChar char=""/>
              <a:defRPr sz="1200">
                <a:solidFill>
                  <a:schemeClr val="tx1"/>
                </a:solidFill>
                <a:latin typeface="Arial" panose="020B0604020202020204" pitchFamily="34" charset="0"/>
              </a:defRPr>
            </a:lvl8pPr>
            <a:lvl9pPr marL="3886200" indent="-228600" defTabSz="1087438" fontAlgn="base">
              <a:spcBef>
                <a:spcPct val="0"/>
              </a:spcBef>
              <a:spcAft>
                <a:spcPct val="0"/>
              </a:spcAft>
              <a:buClr>
                <a:srgbClr val="666666"/>
              </a:buClr>
              <a:buSzPct val="80000"/>
              <a:buFont typeface="Arial" panose="020B0604020202020204" pitchFamily="34" charset="0"/>
              <a:buChar char=""/>
              <a:defRPr sz="1200">
                <a:solidFill>
                  <a:schemeClr val="tx1"/>
                </a:solidFill>
                <a:latin typeface="Arial" panose="020B0604020202020204" pitchFamily="34" charset="0"/>
              </a:defRPr>
            </a:lvl9pPr>
          </a:lstStyle>
          <a:p>
            <a:pPr algn="ctr" eaLnBrk="1" hangingPunct="1">
              <a:spcBef>
                <a:spcPct val="50000"/>
              </a:spcBef>
              <a:buClr>
                <a:srgbClr val="F0AB00"/>
              </a:buClr>
              <a:buSzPct val="80000"/>
            </a:pPr>
            <a:endParaRPr lang="de-DE" altLang="de-DE" sz="1800">
              <a:solidFill>
                <a:srgbClr val="000000"/>
              </a:solidFill>
              <a:ea typeface="Arial Unicode MS" panose="020B0604020202020204" pitchFamily="34" charset="-128"/>
              <a:cs typeface="Arial Unicode MS" panose="020B0604020202020204" pitchFamily="34" charset="-128"/>
            </a:endParaRPr>
          </a:p>
        </p:txBody>
      </p:sp>
      <p:sp>
        <p:nvSpPr>
          <p:cNvPr id="6" name="Rectangle 5">
            <a:extLst>
              <a:ext uri="{FF2B5EF4-FFF2-40B4-BE49-F238E27FC236}">
                <a16:creationId xmlns:a16="http://schemas.microsoft.com/office/drawing/2014/main" id="{D81DCC17-4030-4CFB-9758-828B83B34087}"/>
              </a:ext>
            </a:extLst>
          </p:cNvPr>
          <p:cNvSpPr/>
          <p:nvPr/>
        </p:nvSpPr>
        <p:spPr>
          <a:xfrm>
            <a:off x="334963" y="3644900"/>
            <a:ext cx="1936750" cy="554038"/>
          </a:xfrm>
          <a:prstGeom prst="rect">
            <a:avLst/>
          </a:prstGeom>
        </p:spPr>
        <p:txBody>
          <a:bodyPr wrap="none">
            <a:spAutoFit/>
          </a:bodyPr>
          <a:lstStyle/>
          <a:p>
            <a:pPr algn="ctr" defTabSz="1088776" eaLnBrk="1" fontAlgn="auto" hangingPunct="1">
              <a:spcBef>
                <a:spcPts val="0"/>
              </a:spcBef>
              <a:spcAft>
                <a:spcPts val="0"/>
              </a:spcAft>
              <a:defRPr/>
            </a:pPr>
            <a:r>
              <a:rPr lang="en-US" sz="1500" b="1" kern="0" dirty="0">
                <a:solidFill>
                  <a:srgbClr val="000000"/>
                </a:solidFill>
                <a:latin typeface="Arial"/>
                <a:ea typeface="Arial Unicode MS" pitchFamily="34" charset="-128"/>
                <a:cs typeface="Arial Unicode MS" pitchFamily="34" charset="-128"/>
              </a:rPr>
              <a:t>Container Terminal</a:t>
            </a:r>
          </a:p>
          <a:p>
            <a:pPr algn="ctr" defTabSz="1088776" eaLnBrk="1" fontAlgn="auto" hangingPunct="1">
              <a:spcBef>
                <a:spcPts val="0"/>
              </a:spcBef>
              <a:spcAft>
                <a:spcPts val="0"/>
              </a:spcAft>
              <a:defRPr/>
            </a:pPr>
            <a:r>
              <a:rPr lang="en-US" sz="1500" kern="0" dirty="0">
                <a:solidFill>
                  <a:srgbClr val="000000"/>
                </a:solidFill>
                <a:latin typeface="Arial"/>
                <a:ea typeface="Arial Unicode MS" pitchFamily="34" charset="-128"/>
                <a:cs typeface="Arial Unicode MS" pitchFamily="34" charset="-128"/>
              </a:rPr>
              <a:t>at Port of Origin</a:t>
            </a:r>
          </a:p>
        </p:txBody>
      </p:sp>
      <p:sp>
        <p:nvSpPr>
          <p:cNvPr id="7" name="Rectangle 6">
            <a:extLst>
              <a:ext uri="{FF2B5EF4-FFF2-40B4-BE49-F238E27FC236}">
                <a16:creationId xmlns:a16="http://schemas.microsoft.com/office/drawing/2014/main" id="{3137853B-394B-4C46-ABFF-9C482BC7B48F}"/>
              </a:ext>
            </a:extLst>
          </p:cNvPr>
          <p:cNvSpPr/>
          <p:nvPr/>
        </p:nvSpPr>
        <p:spPr>
          <a:xfrm>
            <a:off x="2305050" y="3644900"/>
            <a:ext cx="1141413" cy="554038"/>
          </a:xfrm>
          <a:prstGeom prst="rect">
            <a:avLst/>
          </a:prstGeom>
        </p:spPr>
        <p:txBody>
          <a:bodyPr>
            <a:spAutoFit/>
          </a:bodyPr>
          <a:lstStyle/>
          <a:p>
            <a:pPr algn="ctr" defTabSz="1088776" eaLnBrk="1" fontAlgn="auto" hangingPunct="1">
              <a:spcBef>
                <a:spcPts val="0"/>
              </a:spcBef>
              <a:spcAft>
                <a:spcPts val="0"/>
              </a:spcAft>
              <a:defRPr/>
            </a:pPr>
            <a:r>
              <a:rPr lang="en-US" sz="1500" b="1" kern="0" dirty="0">
                <a:solidFill>
                  <a:srgbClr val="000000"/>
                </a:solidFill>
                <a:latin typeface="Arial"/>
                <a:ea typeface="Arial Unicode MS" pitchFamily="34" charset="-128"/>
                <a:cs typeface="Arial Unicode MS" pitchFamily="34" charset="-128"/>
              </a:rPr>
              <a:t>Port </a:t>
            </a:r>
            <a:br>
              <a:rPr lang="en-US" sz="1500" b="1" kern="0" dirty="0">
                <a:solidFill>
                  <a:srgbClr val="000000"/>
                </a:solidFill>
                <a:latin typeface="Arial"/>
                <a:ea typeface="Arial Unicode MS" pitchFamily="34" charset="-128"/>
                <a:cs typeface="Arial Unicode MS" pitchFamily="34" charset="-128"/>
              </a:rPr>
            </a:br>
            <a:r>
              <a:rPr lang="en-US" sz="1500" kern="0" dirty="0">
                <a:solidFill>
                  <a:srgbClr val="000000"/>
                </a:solidFill>
                <a:latin typeface="Arial"/>
                <a:ea typeface="Arial Unicode MS" pitchFamily="34" charset="-128"/>
                <a:cs typeface="Arial Unicode MS" pitchFamily="34" charset="-128"/>
              </a:rPr>
              <a:t>of Origin</a:t>
            </a:r>
          </a:p>
        </p:txBody>
      </p:sp>
      <p:sp>
        <p:nvSpPr>
          <p:cNvPr id="8" name="Rectangle 7">
            <a:extLst>
              <a:ext uri="{FF2B5EF4-FFF2-40B4-BE49-F238E27FC236}">
                <a16:creationId xmlns:a16="http://schemas.microsoft.com/office/drawing/2014/main" id="{A5162C1E-60D7-49E4-8475-828E9A9277AB}"/>
              </a:ext>
            </a:extLst>
          </p:cNvPr>
          <p:cNvSpPr/>
          <p:nvPr/>
        </p:nvSpPr>
        <p:spPr>
          <a:xfrm>
            <a:off x="3743325" y="3644900"/>
            <a:ext cx="1563688" cy="554038"/>
          </a:xfrm>
          <a:prstGeom prst="rect">
            <a:avLst/>
          </a:prstGeom>
        </p:spPr>
        <p:txBody>
          <a:bodyPr wrap="none">
            <a:spAutoFit/>
          </a:bodyPr>
          <a:lstStyle/>
          <a:p>
            <a:pPr algn="ctr" defTabSz="1088776" eaLnBrk="1" fontAlgn="auto" hangingPunct="1">
              <a:spcBef>
                <a:spcPts val="0"/>
              </a:spcBef>
              <a:spcAft>
                <a:spcPts val="0"/>
              </a:spcAft>
              <a:defRPr/>
            </a:pPr>
            <a:r>
              <a:rPr lang="en-US" sz="1500" b="1" kern="0" dirty="0">
                <a:solidFill>
                  <a:srgbClr val="000000"/>
                </a:solidFill>
                <a:latin typeface="Arial"/>
                <a:ea typeface="Arial Unicode MS" pitchFamily="34" charset="-128"/>
                <a:cs typeface="Arial Unicode MS" pitchFamily="34" charset="-128"/>
              </a:rPr>
              <a:t>Transshipment</a:t>
            </a:r>
            <a:br>
              <a:rPr lang="en-US" sz="1500" b="1" kern="0" dirty="0">
                <a:solidFill>
                  <a:srgbClr val="000000"/>
                </a:solidFill>
                <a:latin typeface="Arial"/>
                <a:ea typeface="Arial Unicode MS" pitchFamily="34" charset="-128"/>
                <a:cs typeface="Arial Unicode MS" pitchFamily="34" charset="-128"/>
              </a:rPr>
            </a:br>
            <a:r>
              <a:rPr lang="en-US" sz="1500" kern="0" dirty="0">
                <a:solidFill>
                  <a:srgbClr val="000000"/>
                </a:solidFill>
                <a:latin typeface="Arial"/>
                <a:ea typeface="Arial Unicode MS" pitchFamily="34" charset="-128"/>
                <a:cs typeface="Arial Unicode MS" pitchFamily="34" charset="-128"/>
              </a:rPr>
              <a:t>Port</a:t>
            </a:r>
            <a:endParaRPr lang="en-US" sz="1500" i="1" dirty="0">
              <a:solidFill>
                <a:srgbClr val="000000"/>
              </a:solidFill>
              <a:latin typeface="Arial"/>
            </a:endParaRPr>
          </a:p>
        </p:txBody>
      </p:sp>
      <p:sp>
        <p:nvSpPr>
          <p:cNvPr id="9" name="Rectangle 8">
            <a:extLst>
              <a:ext uri="{FF2B5EF4-FFF2-40B4-BE49-F238E27FC236}">
                <a16:creationId xmlns:a16="http://schemas.microsoft.com/office/drawing/2014/main" id="{21E90D4E-B307-4D30-B254-ED706ABE551C}"/>
              </a:ext>
            </a:extLst>
          </p:cNvPr>
          <p:cNvSpPr/>
          <p:nvPr/>
        </p:nvSpPr>
        <p:spPr>
          <a:xfrm>
            <a:off x="7097713" y="3644900"/>
            <a:ext cx="1266825" cy="554038"/>
          </a:xfrm>
          <a:prstGeom prst="rect">
            <a:avLst/>
          </a:prstGeom>
        </p:spPr>
        <p:txBody>
          <a:bodyPr wrap="none">
            <a:spAutoFit/>
          </a:bodyPr>
          <a:lstStyle/>
          <a:p>
            <a:pPr algn="ctr" defTabSz="1088776" eaLnBrk="1" fontAlgn="auto" hangingPunct="1">
              <a:spcBef>
                <a:spcPts val="0"/>
              </a:spcBef>
              <a:spcAft>
                <a:spcPts val="0"/>
              </a:spcAft>
              <a:defRPr/>
            </a:pPr>
            <a:r>
              <a:rPr lang="en-US" sz="1500" b="1" kern="0" dirty="0">
                <a:solidFill>
                  <a:srgbClr val="000000"/>
                </a:solidFill>
                <a:latin typeface="Arial"/>
                <a:ea typeface="Arial Unicode MS" pitchFamily="34" charset="-128"/>
                <a:cs typeface="Arial Unicode MS" pitchFamily="34" charset="-128"/>
              </a:rPr>
              <a:t>Port </a:t>
            </a:r>
            <a:br>
              <a:rPr lang="en-US" sz="1500" kern="0" dirty="0">
                <a:solidFill>
                  <a:srgbClr val="000000"/>
                </a:solidFill>
                <a:latin typeface="Arial"/>
                <a:ea typeface="Arial Unicode MS" pitchFamily="34" charset="-128"/>
                <a:cs typeface="Arial Unicode MS" pitchFamily="34" charset="-128"/>
              </a:rPr>
            </a:br>
            <a:r>
              <a:rPr lang="en-US" sz="1500" kern="0" dirty="0">
                <a:solidFill>
                  <a:srgbClr val="000000"/>
                </a:solidFill>
                <a:latin typeface="Arial"/>
                <a:ea typeface="Arial Unicode MS" pitchFamily="34" charset="-128"/>
                <a:cs typeface="Arial Unicode MS" pitchFamily="34" charset="-128"/>
              </a:rPr>
              <a:t>of Discharge</a:t>
            </a:r>
          </a:p>
        </p:txBody>
      </p:sp>
      <p:pic>
        <p:nvPicPr>
          <p:cNvPr id="51210" name="Picture 9">
            <a:extLst>
              <a:ext uri="{FF2B5EF4-FFF2-40B4-BE49-F238E27FC236}">
                <a16:creationId xmlns:a16="http://schemas.microsoft.com/office/drawing/2014/main" id="{CF897EF7-3A3D-4F8B-AB82-2DA046447A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6800" y="3514118"/>
            <a:ext cx="5492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Connector 13">
            <a:extLst>
              <a:ext uri="{FF2B5EF4-FFF2-40B4-BE49-F238E27FC236}">
                <a16:creationId xmlns:a16="http://schemas.microsoft.com/office/drawing/2014/main" id="{2EABA31B-ACDA-44F3-8B5B-3047E1C88E64}"/>
              </a:ext>
            </a:extLst>
          </p:cNvPr>
          <p:cNvCxnSpPr>
            <a:cxnSpLocks/>
          </p:cNvCxnSpPr>
          <p:nvPr/>
        </p:nvCxnSpPr>
        <p:spPr>
          <a:xfrm flipV="1">
            <a:off x="5945188" y="3915755"/>
            <a:ext cx="327025" cy="369888"/>
          </a:xfrm>
          <a:prstGeom prst="line">
            <a:avLst/>
          </a:prstGeom>
          <a:ln w="952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1212" name="Picture 15">
            <a:extLst>
              <a:ext uri="{FF2B5EF4-FFF2-40B4-BE49-F238E27FC236}">
                <a16:creationId xmlns:a16="http://schemas.microsoft.com/office/drawing/2014/main" id="{227B622F-CFC9-439D-B09B-59104506BE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5350" y="4208463"/>
            <a:ext cx="817563"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13" name="Diamond 16">
            <a:extLst>
              <a:ext uri="{FF2B5EF4-FFF2-40B4-BE49-F238E27FC236}">
                <a16:creationId xmlns:a16="http://schemas.microsoft.com/office/drawing/2014/main" id="{55CF071F-9D4E-44FF-A81D-663BAFA32EC8}"/>
              </a:ext>
            </a:extLst>
          </p:cNvPr>
          <p:cNvSpPr>
            <a:spLocks noChangeArrowheads="1"/>
          </p:cNvSpPr>
          <p:nvPr/>
        </p:nvSpPr>
        <p:spPr bwMode="gray">
          <a:xfrm>
            <a:off x="10947400" y="5013325"/>
            <a:ext cx="282575" cy="317500"/>
          </a:xfrm>
          <a:prstGeom prst="diamond">
            <a:avLst/>
          </a:prstGeom>
          <a:solidFill>
            <a:schemeClr val="accent1"/>
          </a:solidFill>
          <a:ln>
            <a:noFill/>
          </a:ln>
          <a:extLst>
            <a:ext uri="{91240B29-F687-4F45-9708-019B960494DF}">
              <a14:hiddenLine xmlns:a14="http://schemas.microsoft.com/office/drawing/2010/main" w="6350" algn="ctr">
                <a:solidFill>
                  <a:srgbClr val="000000"/>
                </a:solidFill>
                <a:miter lim="800000"/>
                <a:headEnd/>
                <a:tailEnd/>
              </a14:hiddenLine>
            </a:ext>
          </a:extLst>
        </p:spPr>
        <p:txBody>
          <a:bodyPr lIns="90000" tIns="72000" rIns="90000" bIns="72000" anchor="ctr"/>
          <a:lstStyle>
            <a:lvl1pPr>
              <a:defRPr sz="2100">
                <a:solidFill>
                  <a:schemeClr val="tx1"/>
                </a:solidFill>
                <a:latin typeface="Arial" panose="020B0604020202020204" pitchFamily="34" charset="0"/>
              </a:defRPr>
            </a:lvl1pPr>
            <a:lvl2pPr marL="742950" indent="-285750">
              <a:buClr>
                <a:srgbClr val="FDB913"/>
              </a:buClr>
              <a:buSzPct val="100000"/>
              <a:buFont typeface="wingdings" panose="05000000000000000000" pitchFamily="2" charset="2"/>
              <a:buChar char=""/>
              <a:defRPr sz="2100">
                <a:solidFill>
                  <a:schemeClr val="tx1"/>
                </a:solidFill>
                <a:latin typeface="Arial" panose="020B0604020202020204" pitchFamily="34" charset="0"/>
              </a:defRPr>
            </a:lvl2pPr>
            <a:lvl3pPr marL="1143000" indent="-228600">
              <a:buClr>
                <a:srgbClr val="666666"/>
              </a:buClr>
              <a:buSzPct val="80000"/>
              <a:buFont typeface="wingdings" panose="05000000000000000000" pitchFamily="2" charset="2"/>
              <a:buChar char="n"/>
              <a:defRPr sz="1700">
                <a:solidFill>
                  <a:schemeClr val="tx1"/>
                </a:solidFill>
                <a:latin typeface="Arial" panose="020B0604020202020204" pitchFamily="34" charset="0"/>
              </a:defRPr>
            </a:lvl3pPr>
            <a:lvl4pPr marL="1600200" indent="-228600">
              <a:buClr>
                <a:srgbClr val="666666"/>
              </a:buClr>
              <a:buSzPct val="80000"/>
              <a:buFont typeface="Arial" panose="020B0604020202020204" pitchFamily="34" charset="0"/>
              <a:buChar char=""/>
              <a:defRPr sz="1400">
                <a:solidFill>
                  <a:schemeClr val="tx1"/>
                </a:solidFill>
                <a:latin typeface="Arial" panose="020B0604020202020204" pitchFamily="34" charset="0"/>
              </a:defRPr>
            </a:lvl4pPr>
            <a:lvl5pPr marL="2057400" indent="-228600">
              <a:buClr>
                <a:srgbClr val="666666"/>
              </a:buClr>
              <a:buSzPct val="80000"/>
              <a:buFont typeface="Arial" panose="020B0604020202020204" pitchFamily="34" charset="0"/>
              <a:buChar char=""/>
              <a:defRPr sz="1200">
                <a:solidFill>
                  <a:schemeClr val="tx1"/>
                </a:solidFill>
                <a:latin typeface="Arial" panose="020B0604020202020204" pitchFamily="34" charset="0"/>
              </a:defRPr>
            </a:lvl5pPr>
            <a:lvl6pPr marL="2514600" indent="-228600" defTabSz="1087438" fontAlgn="base">
              <a:spcBef>
                <a:spcPct val="0"/>
              </a:spcBef>
              <a:spcAft>
                <a:spcPct val="0"/>
              </a:spcAft>
              <a:buClr>
                <a:srgbClr val="666666"/>
              </a:buClr>
              <a:buSzPct val="80000"/>
              <a:buFont typeface="Arial" panose="020B0604020202020204" pitchFamily="34" charset="0"/>
              <a:buChar char=""/>
              <a:defRPr sz="1200">
                <a:solidFill>
                  <a:schemeClr val="tx1"/>
                </a:solidFill>
                <a:latin typeface="Arial" panose="020B0604020202020204" pitchFamily="34" charset="0"/>
              </a:defRPr>
            </a:lvl6pPr>
            <a:lvl7pPr marL="2971800" indent="-228600" defTabSz="1087438" fontAlgn="base">
              <a:spcBef>
                <a:spcPct val="0"/>
              </a:spcBef>
              <a:spcAft>
                <a:spcPct val="0"/>
              </a:spcAft>
              <a:buClr>
                <a:srgbClr val="666666"/>
              </a:buClr>
              <a:buSzPct val="80000"/>
              <a:buFont typeface="Arial" panose="020B0604020202020204" pitchFamily="34" charset="0"/>
              <a:buChar char=""/>
              <a:defRPr sz="1200">
                <a:solidFill>
                  <a:schemeClr val="tx1"/>
                </a:solidFill>
                <a:latin typeface="Arial" panose="020B0604020202020204" pitchFamily="34" charset="0"/>
              </a:defRPr>
            </a:lvl7pPr>
            <a:lvl8pPr marL="3429000" indent="-228600" defTabSz="1087438" fontAlgn="base">
              <a:spcBef>
                <a:spcPct val="0"/>
              </a:spcBef>
              <a:spcAft>
                <a:spcPct val="0"/>
              </a:spcAft>
              <a:buClr>
                <a:srgbClr val="666666"/>
              </a:buClr>
              <a:buSzPct val="80000"/>
              <a:buFont typeface="Arial" panose="020B0604020202020204" pitchFamily="34" charset="0"/>
              <a:buChar char=""/>
              <a:defRPr sz="1200">
                <a:solidFill>
                  <a:schemeClr val="tx1"/>
                </a:solidFill>
                <a:latin typeface="Arial" panose="020B0604020202020204" pitchFamily="34" charset="0"/>
              </a:defRPr>
            </a:lvl8pPr>
            <a:lvl9pPr marL="3886200" indent="-228600" defTabSz="1087438" fontAlgn="base">
              <a:spcBef>
                <a:spcPct val="0"/>
              </a:spcBef>
              <a:spcAft>
                <a:spcPct val="0"/>
              </a:spcAft>
              <a:buClr>
                <a:srgbClr val="666666"/>
              </a:buClr>
              <a:buSzPct val="80000"/>
              <a:buFont typeface="Arial" panose="020B0604020202020204" pitchFamily="34" charset="0"/>
              <a:buChar char=""/>
              <a:defRPr sz="1200">
                <a:solidFill>
                  <a:schemeClr val="tx1"/>
                </a:solidFill>
                <a:latin typeface="Arial" panose="020B0604020202020204" pitchFamily="34" charset="0"/>
              </a:defRPr>
            </a:lvl9pPr>
          </a:lstStyle>
          <a:p>
            <a:pPr algn="ctr" eaLnBrk="1" hangingPunct="1">
              <a:spcBef>
                <a:spcPct val="50000"/>
              </a:spcBef>
              <a:buClr>
                <a:srgbClr val="F0AB00"/>
              </a:buClr>
              <a:buSzPct val="80000"/>
            </a:pPr>
            <a:endParaRPr lang="de-DE" altLang="de-DE" sz="1800">
              <a:solidFill>
                <a:srgbClr val="000000"/>
              </a:solidFill>
              <a:ea typeface="Arial Unicode MS" panose="020B0604020202020204" pitchFamily="34" charset="-128"/>
              <a:cs typeface="Arial Unicode MS" panose="020B0604020202020204" pitchFamily="34" charset="-128"/>
            </a:endParaRPr>
          </a:p>
        </p:txBody>
      </p:sp>
      <p:sp>
        <p:nvSpPr>
          <p:cNvPr id="18" name="Oval 17">
            <a:extLst>
              <a:ext uri="{FF2B5EF4-FFF2-40B4-BE49-F238E27FC236}">
                <a16:creationId xmlns:a16="http://schemas.microsoft.com/office/drawing/2014/main" id="{DFCEAF10-E9EC-4FA5-81C9-CA2DBA1D07D6}"/>
              </a:ext>
            </a:extLst>
          </p:cNvPr>
          <p:cNvSpPr/>
          <p:nvPr/>
        </p:nvSpPr>
        <p:spPr bwMode="gray">
          <a:xfrm>
            <a:off x="4413250" y="5045075"/>
            <a:ext cx="252413" cy="254000"/>
          </a:xfrm>
          <a:prstGeom prst="ellipse">
            <a:avLst/>
          </a:prstGeom>
          <a:solidFill>
            <a:schemeClr val="accent1"/>
          </a:solidFill>
          <a:ln w="6350" algn="ctr">
            <a:noFill/>
            <a:miter lim="800000"/>
            <a:headEnd/>
            <a:tailEnd/>
          </a:ln>
        </p:spPr>
        <p:txBody>
          <a:bodyPr lIns="90000" tIns="72000" rIns="90000" bIns="72000" anchor="ctr"/>
          <a:lstStyle/>
          <a:p>
            <a:pPr algn="ctr" defTabSz="914400" eaLnBrk="1" hangingPunct="1">
              <a:spcBef>
                <a:spcPct val="50000"/>
              </a:spcBef>
              <a:buClr>
                <a:srgbClr val="F0AB00"/>
              </a:buClr>
              <a:buSzPct val="80000"/>
              <a:defRPr/>
            </a:pPr>
            <a:endParaRPr lang="en-US" sz="1800" kern="0">
              <a:solidFill>
                <a:srgbClr val="000000"/>
              </a:solidFill>
              <a:latin typeface="Arial"/>
              <a:ea typeface="Arial Unicode MS" pitchFamily="34" charset="-128"/>
              <a:cs typeface="Arial Unicode MS" pitchFamily="34" charset="-128"/>
            </a:endParaRPr>
          </a:p>
        </p:txBody>
      </p:sp>
      <p:sp>
        <p:nvSpPr>
          <p:cNvPr id="19" name="Oval 18">
            <a:extLst>
              <a:ext uri="{FF2B5EF4-FFF2-40B4-BE49-F238E27FC236}">
                <a16:creationId xmlns:a16="http://schemas.microsoft.com/office/drawing/2014/main" id="{FEF93B69-35E3-4AAB-9C29-A920AEA649BC}"/>
              </a:ext>
            </a:extLst>
          </p:cNvPr>
          <p:cNvSpPr/>
          <p:nvPr/>
        </p:nvSpPr>
        <p:spPr bwMode="gray">
          <a:xfrm>
            <a:off x="7532688" y="5045075"/>
            <a:ext cx="252412" cy="254000"/>
          </a:xfrm>
          <a:prstGeom prst="ellipse">
            <a:avLst/>
          </a:prstGeom>
          <a:solidFill>
            <a:schemeClr val="accent1"/>
          </a:solidFill>
          <a:ln w="6350" algn="ctr">
            <a:noFill/>
            <a:miter lim="800000"/>
            <a:headEnd/>
            <a:tailEnd/>
          </a:ln>
        </p:spPr>
        <p:txBody>
          <a:bodyPr lIns="90000" tIns="72000" rIns="90000" bIns="72000" anchor="ctr"/>
          <a:lstStyle/>
          <a:p>
            <a:pPr algn="ctr" defTabSz="914400" eaLnBrk="1" hangingPunct="1">
              <a:spcBef>
                <a:spcPct val="50000"/>
              </a:spcBef>
              <a:buClr>
                <a:srgbClr val="F0AB00"/>
              </a:buClr>
              <a:buSzPct val="80000"/>
              <a:defRPr/>
            </a:pPr>
            <a:endParaRPr lang="en-US" sz="1800" kern="0">
              <a:solidFill>
                <a:srgbClr val="000000"/>
              </a:solidFill>
              <a:latin typeface="Arial"/>
              <a:ea typeface="Arial Unicode MS" pitchFamily="34" charset="-128"/>
              <a:cs typeface="Arial Unicode MS" pitchFamily="34" charset="-128"/>
            </a:endParaRPr>
          </a:p>
        </p:txBody>
      </p:sp>
      <p:cxnSp>
        <p:nvCxnSpPr>
          <p:cNvPr id="20" name="Straight Arrow Connector 57">
            <a:extLst>
              <a:ext uri="{FF2B5EF4-FFF2-40B4-BE49-F238E27FC236}">
                <a16:creationId xmlns:a16="http://schemas.microsoft.com/office/drawing/2014/main" id="{128539BA-3073-44CD-8165-17DFE68C15D6}"/>
              </a:ext>
            </a:extLst>
          </p:cNvPr>
          <p:cNvCxnSpPr>
            <a:cxnSpLocks/>
            <a:endCxn id="3" idx="2"/>
          </p:cNvCxnSpPr>
          <p:nvPr/>
        </p:nvCxnSpPr>
        <p:spPr>
          <a:xfrm>
            <a:off x="1366838" y="5172075"/>
            <a:ext cx="1439862" cy="0"/>
          </a:xfrm>
          <a:prstGeom prst="straightConnector1">
            <a:avLst/>
          </a:prstGeom>
          <a:ln w="19050">
            <a:solidFill>
              <a:schemeClr val="accent1"/>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57">
            <a:extLst>
              <a:ext uri="{FF2B5EF4-FFF2-40B4-BE49-F238E27FC236}">
                <a16:creationId xmlns:a16="http://schemas.microsoft.com/office/drawing/2014/main" id="{08F6728A-6AB0-442B-AF44-09AC2A6CA677}"/>
              </a:ext>
            </a:extLst>
          </p:cNvPr>
          <p:cNvCxnSpPr>
            <a:cxnSpLocks/>
          </p:cNvCxnSpPr>
          <p:nvPr/>
        </p:nvCxnSpPr>
        <p:spPr>
          <a:xfrm>
            <a:off x="2849563" y="5172075"/>
            <a:ext cx="1577975" cy="0"/>
          </a:xfrm>
          <a:prstGeom prst="straightConnector1">
            <a:avLst/>
          </a:prstGeom>
          <a:ln w="19050">
            <a:solidFill>
              <a:schemeClr val="accent1"/>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51218" name="Picture 32">
            <a:extLst>
              <a:ext uri="{FF2B5EF4-FFF2-40B4-BE49-F238E27FC236}">
                <a16:creationId xmlns:a16="http://schemas.microsoft.com/office/drawing/2014/main" id="{80F8AE6E-5909-4A04-8049-DB21044720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4125" y="4267200"/>
            <a:ext cx="7032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 name="Straight Arrow Connector 57">
            <a:extLst>
              <a:ext uri="{FF2B5EF4-FFF2-40B4-BE49-F238E27FC236}">
                <a16:creationId xmlns:a16="http://schemas.microsoft.com/office/drawing/2014/main" id="{45A03D1F-C1AD-4145-8004-43FBF6FE267C}"/>
              </a:ext>
            </a:extLst>
          </p:cNvPr>
          <p:cNvCxnSpPr>
            <a:cxnSpLocks/>
            <a:endCxn id="19" idx="2"/>
          </p:cNvCxnSpPr>
          <p:nvPr/>
        </p:nvCxnSpPr>
        <p:spPr>
          <a:xfrm>
            <a:off x="4560888" y="5167313"/>
            <a:ext cx="2971800" cy="4762"/>
          </a:xfrm>
          <a:prstGeom prst="straightConnector1">
            <a:avLst/>
          </a:prstGeom>
          <a:ln w="19050">
            <a:solidFill>
              <a:schemeClr val="accent1"/>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51220" name="Picture 38">
            <a:extLst>
              <a:ext uri="{FF2B5EF4-FFF2-40B4-BE49-F238E27FC236}">
                <a16:creationId xmlns:a16="http://schemas.microsoft.com/office/drawing/2014/main" id="{B537F092-8957-4678-8123-735B5FC51C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00488" y="4267200"/>
            <a:ext cx="7032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1" name="Picture 39">
            <a:extLst>
              <a:ext uri="{FF2B5EF4-FFF2-40B4-BE49-F238E27FC236}">
                <a16:creationId xmlns:a16="http://schemas.microsoft.com/office/drawing/2014/main" id="{BECC760B-E4DC-45A6-9E10-597AEC2171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7378700" y="4268788"/>
            <a:ext cx="7032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2" name="Picture 41">
            <a:extLst>
              <a:ext uri="{FF2B5EF4-FFF2-40B4-BE49-F238E27FC236}">
                <a16:creationId xmlns:a16="http://schemas.microsoft.com/office/drawing/2014/main" id="{6EAC5F7A-F344-4F49-AF65-792E6C32BE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9034463" y="43195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3" name="Straight Arrow Connector 57">
            <a:extLst>
              <a:ext uri="{FF2B5EF4-FFF2-40B4-BE49-F238E27FC236}">
                <a16:creationId xmlns:a16="http://schemas.microsoft.com/office/drawing/2014/main" id="{6EA6FEC6-904E-421F-A470-15ED44446371}"/>
              </a:ext>
            </a:extLst>
          </p:cNvPr>
          <p:cNvCxnSpPr>
            <a:cxnSpLocks/>
          </p:cNvCxnSpPr>
          <p:nvPr/>
        </p:nvCxnSpPr>
        <p:spPr>
          <a:xfrm>
            <a:off x="7799388" y="5172075"/>
            <a:ext cx="1470025" cy="0"/>
          </a:xfrm>
          <a:prstGeom prst="straightConnector1">
            <a:avLst/>
          </a:prstGeom>
          <a:ln w="19050">
            <a:solidFill>
              <a:schemeClr val="accent1"/>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47098BEF-BF71-45F6-ACC7-9CF14FF79BA5}"/>
              </a:ext>
            </a:extLst>
          </p:cNvPr>
          <p:cNvSpPr/>
          <p:nvPr/>
        </p:nvSpPr>
        <p:spPr>
          <a:xfrm>
            <a:off x="2098675" y="5395913"/>
            <a:ext cx="1581150" cy="461962"/>
          </a:xfrm>
          <a:prstGeom prst="rect">
            <a:avLst/>
          </a:prstGeom>
        </p:spPr>
        <p:txBody>
          <a:bodyPr>
            <a:spAutoFit/>
          </a:bodyPr>
          <a:lstStyle/>
          <a:p>
            <a:pPr marL="184150" indent="-173038" defTabSz="1088776" eaLnBrk="1" fontAlgn="auto" hangingPunct="1">
              <a:spcBef>
                <a:spcPts val="0"/>
              </a:spcBef>
              <a:spcAft>
                <a:spcPts val="0"/>
              </a:spcAft>
              <a:buFont typeface="Arial" panose="020B0604020202020204" pitchFamily="34" charset="0"/>
              <a:buChar char="•"/>
              <a:defRPr/>
            </a:pPr>
            <a:r>
              <a:rPr lang="en-US" sz="1200" kern="0" dirty="0">
                <a:solidFill>
                  <a:srgbClr val="000000"/>
                </a:solidFill>
                <a:latin typeface="Arial"/>
                <a:ea typeface="Arial Unicode MS" pitchFamily="34" charset="-128"/>
                <a:cs typeface="Arial Unicode MS" pitchFamily="34" charset="-128"/>
              </a:rPr>
              <a:t>Container loaded</a:t>
            </a:r>
          </a:p>
          <a:p>
            <a:pPr marL="184150" indent="-173038" defTabSz="1088776" eaLnBrk="1" fontAlgn="auto" hangingPunct="1">
              <a:spcBef>
                <a:spcPts val="0"/>
              </a:spcBef>
              <a:spcAft>
                <a:spcPts val="0"/>
              </a:spcAft>
              <a:buFont typeface="Arial" panose="020B0604020202020204" pitchFamily="34" charset="0"/>
              <a:buChar char="•"/>
              <a:defRPr/>
            </a:pPr>
            <a:r>
              <a:rPr lang="en-US" sz="1200" kern="0" dirty="0">
                <a:solidFill>
                  <a:srgbClr val="000000"/>
                </a:solidFill>
                <a:latin typeface="Arial"/>
                <a:ea typeface="Arial Unicode MS" pitchFamily="34" charset="-128"/>
                <a:cs typeface="Arial Unicode MS" pitchFamily="34" charset="-128"/>
              </a:rPr>
              <a:t>Vessel departed</a:t>
            </a:r>
          </a:p>
        </p:txBody>
      </p:sp>
      <p:sp>
        <p:nvSpPr>
          <p:cNvPr id="47" name="Rectangle 46">
            <a:extLst>
              <a:ext uri="{FF2B5EF4-FFF2-40B4-BE49-F238E27FC236}">
                <a16:creationId xmlns:a16="http://schemas.microsoft.com/office/drawing/2014/main" id="{A67D597F-5CE9-45E4-B678-5AFFAC53EA7C}"/>
              </a:ext>
            </a:extLst>
          </p:cNvPr>
          <p:cNvSpPr/>
          <p:nvPr/>
        </p:nvSpPr>
        <p:spPr>
          <a:xfrm>
            <a:off x="3665538" y="5395913"/>
            <a:ext cx="1801812" cy="830262"/>
          </a:xfrm>
          <a:prstGeom prst="rect">
            <a:avLst/>
          </a:prstGeom>
        </p:spPr>
        <p:txBody>
          <a:bodyPr>
            <a:spAutoFit/>
          </a:bodyPr>
          <a:lstStyle/>
          <a:p>
            <a:pPr marL="184150" indent="-173038" defTabSz="1088776" eaLnBrk="1" fontAlgn="auto" hangingPunct="1">
              <a:spcBef>
                <a:spcPts val="0"/>
              </a:spcBef>
              <a:spcAft>
                <a:spcPts val="0"/>
              </a:spcAft>
              <a:buFont typeface="Arial" panose="020B0604020202020204" pitchFamily="34" charset="0"/>
              <a:buChar char="•"/>
              <a:defRPr/>
            </a:pPr>
            <a:r>
              <a:rPr lang="en-US" sz="1200" kern="0" dirty="0">
                <a:solidFill>
                  <a:srgbClr val="000000"/>
                </a:solidFill>
                <a:latin typeface="Arial"/>
                <a:ea typeface="Arial Unicode MS" pitchFamily="34" charset="-128"/>
                <a:cs typeface="Arial Unicode MS" pitchFamily="34" charset="-128"/>
              </a:rPr>
              <a:t>Vessel arrived</a:t>
            </a:r>
          </a:p>
          <a:p>
            <a:pPr marL="184150" indent="-173038" defTabSz="1088776" eaLnBrk="1" fontAlgn="auto" hangingPunct="1">
              <a:spcBef>
                <a:spcPts val="0"/>
              </a:spcBef>
              <a:spcAft>
                <a:spcPts val="0"/>
              </a:spcAft>
              <a:buFont typeface="Arial" panose="020B0604020202020204" pitchFamily="34" charset="0"/>
              <a:buChar char="•"/>
              <a:defRPr/>
            </a:pPr>
            <a:r>
              <a:rPr lang="en-US" sz="1200" kern="0" dirty="0">
                <a:solidFill>
                  <a:srgbClr val="000000"/>
                </a:solidFill>
                <a:latin typeface="Arial"/>
                <a:ea typeface="Arial Unicode MS" pitchFamily="34" charset="-128"/>
                <a:cs typeface="Arial Unicode MS" pitchFamily="34" charset="-128"/>
              </a:rPr>
              <a:t>Container unloaded</a:t>
            </a:r>
          </a:p>
          <a:p>
            <a:pPr marL="184150" indent="-173038" defTabSz="1088776" eaLnBrk="1" fontAlgn="auto" hangingPunct="1">
              <a:spcBef>
                <a:spcPts val="0"/>
              </a:spcBef>
              <a:spcAft>
                <a:spcPts val="0"/>
              </a:spcAft>
              <a:buFont typeface="Arial" panose="020B0604020202020204" pitchFamily="34" charset="0"/>
              <a:buChar char="•"/>
              <a:defRPr/>
            </a:pPr>
            <a:r>
              <a:rPr lang="en-US" sz="1200" kern="0" dirty="0">
                <a:solidFill>
                  <a:srgbClr val="000000"/>
                </a:solidFill>
                <a:latin typeface="Arial"/>
                <a:ea typeface="Arial Unicode MS" pitchFamily="34" charset="-128"/>
                <a:cs typeface="Arial Unicode MS" pitchFamily="34" charset="-128"/>
              </a:rPr>
              <a:t>Container loaded </a:t>
            </a:r>
          </a:p>
          <a:p>
            <a:pPr marL="184150" indent="-173038" defTabSz="1088776" eaLnBrk="1" fontAlgn="auto" hangingPunct="1">
              <a:spcBef>
                <a:spcPts val="0"/>
              </a:spcBef>
              <a:spcAft>
                <a:spcPts val="0"/>
              </a:spcAft>
              <a:buFont typeface="Arial" panose="020B0604020202020204" pitchFamily="34" charset="0"/>
              <a:buChar char="•"/>
              <a:defRPr/>
            </a:pPr>
            <a:r>
              <a:rPr lang="en-US" sz="1200" kern="0" dirty="0">
                <a:solidFill>
                  <a:srgbClr val="000000"/>
                </a:solidFill>
                <a:latin typeface="Arial"/>
                <a:ea typeface="Arial Unicode MS" pitchFamily="34" charset="-128"/>
                <a:cs typeface="Arial Unicode MS" pitchFamily="34" charset="-128"/>
              </a:rPr>
              <a:t>Vessel departed</a:t>
            </a:r>
          </a:p>
        </p:txBody>
      </p:sp>
      <p:sp>
        <p:nvSpPr>
          <p:cNvPr id="48" name="Rectangle 47">
            <a:extLst>
              <a:ext uri="{FF2B5EF4-FFF2-40B4-BE49-F238E27FC236}">
                <a16:creationId xmlns:a16="http://schemas.microsoft.com/office/drawing/2014/main" id="{F3283047-DDCC-4FF7-849A-47CAFA2694B7}"/>
              </a:ext>
            </a:extLst>
          </p:cNvPr>
          <p:cNvSpPr/>
          <p:nvPr/>
        </p:nvSpPr>
        <p:spPr>
          <a:xfrm>
            <a:off x="5457825" y="5395913"/>
            <a:ext cx="1231427" cy="276999"/>
          </a:xfrm>
          <a:prstGeom prst="rect">
            <a:avLst/>
          </a:prstGeom>
        </p:spPr>
        <p:txBody>
          <a:bodyPr wrap="none">
            <a:spAutoFit/>
          </a:bodyPr>
          <a:lstStyle/>
          <a:p>
            <a:pPr marL="184150" indent="-173038" defTabSz="1088776" eaLnBrk="1" fontAlgn="auto" hangingPunct="1">
              <a:spcBef>
                <a:spcPts val="0"/>
              </a:spcBef>
              <a:spcAft>
                <a:spcPts val="0"/>
              </a:spcAft>
              <a:buFont typeface="Arial" panose="020B0604020202020204" pitchFamily="34" charset="0"/>
              <a:buChar char="•"/>
              <a:defRPr/>
            </a:pPr>
            <a:r>
              <a:rPr lang="en-US" sz="1200" kern="0" dirty="0">
                <a:solidFill>
                  <a:srgbClr val="000000"/>
                </a:solidFill>
                <a:latin typeface="Arial"/>
                <a:ea typeface="Arial Unicode MS" pitchFamily="34" charset="-128"/>
                <a:cs typeface="Arial Unicode MS" pitchFamily="34" charset="-128"/>
              </a:rPr>
              <a:t>Geo location</a:t>
            </a:r>
          </a:p>
        </p:txBody>
      </p:sp>
      <p:sp>
        <p:nvSpPr>
          <p:cNvPr id="49" name="Rectangle 48">
            <a:extLst>
              <a:ext uri="{FF2B5EF4-FFF2-40B4-BE49-F238E27FC236}">
                <a16:creationId xmlns:a16="http://schemas.microsoft.com/office/drawing/2014/main" id="{2F0573A5-23C3-4B15-8B37-DADE9D58A46E}"/>
              </a:ext>
            </a:extLst>
          </p:cNvPr>
          <p:cNvSpPr/>
          <p:nvPr/>
        </p:nvSpPr>
        <p:spPr>
          <a:xfrm>
            <a:off x="6786563" y="5395913"/>
            <a:ext cx="1755775" cy="461962"/>
          </a:xfrm>
          <a:prstGeom prst="rect">
            <a:avLst/>
          </a:prstGeom>
        </p:spPr>
        <p:txBody>
          <a:bodyPr>
            <a:spAutoFit/>
          </a:bodyPr>
          <a:lstStyle/>
          <a:p>
            <a:pPr marL="184150" indent="-173038" defTabSz="1088776" eaLnBrk="1" fontAlgn="auto" hangingPunct="1">
              <a:spcBef>
                <a:spcPts val="0"/>
              </a:spcBef>
              <a:spcAft>
                <a:spcPts val="0"/>
              </a:spcAft>
              <a:buFont typeface="Arial" panose="020B0604020202020204" pitchFamily="34" charset="0"/>
              <a:buChar char="•"/>
              <a:defRPr/>
            </a:pPr>
            <a:r>
              <a:rPr lang="en-US" sz="1200" kern="0" dirty="0">
                <a:solidFill>
                  <a:srgbClr val="000000"/>
                </a:solidFill>
                <a:latin typeface="Arial"/>
                <a:ea typeface="Arial Unicode MS" pitchFamily="34" charset="-128"/>
                <a:cs typeface="Arial Unicode MS" pitchFamily="34" charset="-128"/>
              </a:rPr>
              <a:t>Vessel arrived</a:t>
            </a:r>
          </a:p>
          <a:p>
            <a:pPr marL="184150" indent="-173038" defTabSz="1088776" eaLnBrk="1" fontAlgn="auto" hangingPunct="1">
              <a:spcBef>
                <a:spcPts val="0"/>
              </a:spcBef>
              <a:spcAft>
                <a:spcPts val="0"/>
              </a:spcAft>
              <a:buFont typeface="Arial" panose="020B0604020202020204" pitchFamily="34" charset="0"/>
              <a:buChar char="•"/>
              <a:defRPr/>
            </a:pPr>
            <a:r>
              <a:rPr lang="en-US" sz="1200" kern="0" dirty="0">
                <a:solidFill>
                  <a:srgbClr val="000000"/>
                </a:solidFill>
                <a:latin typeface="Arial"/>
                <a:ea typeface="Arial Unicode MS" pitchFamily="34" charset="-128"/>
                <a:cs typeface="Arial Unicode MS" pitchFamily="34" charset="-128"/>
              </a:rPr>
              <a:t>Container unloaded</a:t>
            </a:r>
          </a:p>
        </p:txBody>
      </p:sp>
      <p:sp>
        <p:nvSpPr>
          <p:cNvPr id="50" name="Rectangle 49">
            <a:extLst>
              <a:ext uri="{FF2B5EF4-FFF2-40B4-BE49-F238E27FC236}">
                <a16:creationId xmlns:a16="http://schemas.microsoft.com/office/drawing/2014/main" id="{2CF8C591-1367-4386-A5BE-C4A939E2F5C5}"/>
              </a:ext>
            </a:extLst>
          </p:cNvPr>
          <p:cNvSpPr/>
          <p:nvPr/>
        </p:nvSpPr>
        <p:spPr>
          <a:xfrm>
            <a:off x="522872" y="1150771"/>
            <a:ext cx="5038559" cy="1200329"/>
          </a:xfrm>
          <a:prstGeom prst="rect">
            <a:avLst/>
          </a:prstGeom>
        </p:spPr>
        <p:txBody>
          <a:bodyPr wrap="none">
            <a:spAutoFit/>
          </a:bodyPr>
          <a:lstStyle/>
          <a:p>
            <a:pPr defTabSz="1088776" eaLnBrk="1" fontAlgn="auto" hangingPunct="1">
              <a:spcBef>
                <a:spcPts val="0"/>
              </a:spcBef>
              <a:spcAft>
                <a:spcPts val="0"/>
              </a:spcAft>
              <a:defRPr/>
            </a:pPr>
            <a:r>
              <a:rPr lang="en-US" sz="2400" kern="0" dirty="0">
                <a:solidFill>
                  <a:srgbClr val="000000"/>
                </a:solidFill>
                <a:latin typeface="Arial"/>
                <a:ea typeface="Arial Unicode MS" pitchFamily="34" charset="-128"/>
                <a:cs typeface="Arial Unicode MS" pitchFamily="34" charset="-128"/>
              </a:rPr>
              <a:t>Provide visibility to your customers</a:t>
            </a:r>
            <a:br>
              <a:rPr lang="en-US" sz="2400" kern="0" dirty="0">
                <a:solidFill>
                  <a:srgbClr val="000000"/>
                </a:solidFill>
                <a:latin typeface="Arial"/>
                <a:ea typeface="Arial Unicode MS" pitchFamily="34" charset="-128"/>
                <a:cs typeface="Arial Unicode MS" pitchFamily="34" charset="-128"/>
              </a:rPr>
            </a:br>
            <a:r>
              <a:rPr lang="en-US" sz="2400" kern="0" dirty="0">
                <a:solidFill>
                  <a:srgbClr val="000000"/>
                </a:solidFill>
                <a:latin typeface="Arial"/>
                <a:ea typeface="Arial Unicode MS" pitchFamily="34" charset="-128"/>
                <a:cs typeface="Arial Unicode MS" pitchFamily="34" charset="-128"/>
              </a:rPr>
              <a:t>on the execution of their</a:t>
            </a:r>
            <a:br>
              <a:rPr lang="en-US" sz="2400" kern="0" dirty="0">
                <a:solidFill>
                  <a:srgbClr val="000000"/>
                </a:solidFill>
                <a:latin typeface="Arial"/>
                <a:ea typeface="Arial Unicode MS" pitchFamily="34" charset="-128"/>
                <a:cs typeface="Arial Unicode MS" pitchFamily="34" charset="-128"/>
              </a:rPr>
            </a:br>
            <a:r>
              <a:rPr lang="en-US" sz="2400" b="1" kern="0" dirty="0">
                <a:solidFill>
                  <a:srgbClr val="F0AB00"/>
                </a:solidFill>
                <a:ea typeface="Arial Unicode MS" pitchFamily="34" charset="-128"/>
                <a:cs typeface="Arial Unicode MS" pitchFamily="34" charset="-128"/>
              </a:rPr>
              <a:t>o</a:t>
            </a:r>
            <a:r>
              <a:rPr lang="en-US" sz="2400" b="1" kern="0" dirty="0">
                <a:solidFill>
                  <a:srgbClr val="F0AB00"/>
                </a:solidFill>
                <a:latin typeface="Arial"/>
                <a:ea typeface="Arial Unicode MS" pitchFamily="34" charset="-128"/>
                <a:cs typeface="Arial Unicode MS" pitchFamily="34" charset="-128"/>
              </a:rPr>
              <a:t>cean transportation shipments</a:t>
            </a:r>
            <a:r>
              <a:rPr lang="en-US" sz="2400" kern="0" dirty="0">
                <a:solidFill>
                  <a:srgbClr val="000000"/>
                </a:solidFill>
                <a:latin typeface="Arial"/>
                <a:ea typeface="Arial Unicode MS" pitchFamily="34" charset="-128"/>
                <a:cs typeface="Arial Unicode MS" pitchFamily="34" charset="-128"/>
              </a:rPr>
              <a:t>: </a:t>
            </a:r>
            <a:endParaRPr lang="de-DE" dirty="0">
              <a:solidFill>
                <a:srgbClr val="000000"/>
              </a:solidFill>
              <a:latin typeface="Arial"/>
            </a:endParaRPr>
          </a:p>
        </p:txBody>
      </p:sp>
      <p:sp>
        <p:nvSpPr>
          <p:cNvPr id="51" name="Titel 1">
            <a:extLst>
              <a:ext uri="{FF2B5EF4-FFF2-40B4-BE49-F238E27FC236}">
                <a16:creationId xmlns:a16="http://schemas.microsoft.com/office/drawing/2014/main" id="{171511CF-7DDD-48E6-A65D-D06226A64A36}"/>
              </a:ext>
            </a:extLst>
          </p:cNvPr>
          <p:cNvSpPr txBox="1">
            <a:spLocks/>
          </p:cNvSpPr>
          <p:nvPr/>
        </p:nvSpPr>
        <p:spPr>
          <a:xfrm>
            <a:off x="522872" y="348583"/>
            <a:ext cx="11360150" cy="677862"/>
          </a:xfrm>
          <a:prstGeom prst="rect">
            <a:avLst/>
          </a:prstGeom>
        </p:spPr>
        <p:txBody>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pPr fontAlgn="auto">
              <a:spcAft>
                <a:spcPts val="0"/>
              </a:spcAft>
              <a:defRPr/>
            </a:pPr>
            <a:r>
              <a:rPr lang="en-US" dirty="0">
                <a:solidFill>
                  <a:srgbClr val="000000"/>
                </a:solidFill>
              </a:rPr>
              <a:t>Standardized Multi-Mode Visibility for your Shipments*</a:t>
            </a:r>
            <a:br>
              <a:rPr lang="en-US" dirty="0">
                <a:solidFill>
                  <a:srgbClr val="000000"/>
                </a:solidFill>
              </a:rPr>
            </a:br>
            <a:endParaRPr lang="en-US" sz="1999" b="0" dirty="0">
              <a:solidFill>
                <a:srgbClr val="000000"/>
              </a:solidFill>
            </a:endParaRPr>
          </a:p>
        </p:txBody>
      </p:sp>
      <p:sp>
        <p:nvSpPr>
          <p:cNvPr id="52" name="TextBox 51">
            <a:extLst>
              <a:ext uri="{FF2B5EF4-FFF2-40B4-BE49-F238E27FC236}">
                <a16:creationId xmlns:a16="http://schemas.microsoft.com/office/drawing/2014/main" id="{B7C31940-491A-4D5E-924B-0EAB6210D334}"/>
              </a:ext>
            </a:extLst>
          </p:cNvPr>
          <p:cNvSpPr txBox="1"/>
          <p:nvPr/>
        </p:nvSpPr>
        <p:spPr>
          <a:xfrm>
            <a:off x="605671" y="2360625"/>
            <a:ext cx="3805239" cy="830997"/>
          </a:xfrm>
          <a:prstGeom prst="rect">
            <a:avLst/>
          </a:prstGeom>
          <a:noFill/>
        </p:spPr>
        <p:txBody>
          <a:bodyPr wrap="square" lIns="0" tIns="0" rIns="0" bIns="0">
            <a:spAutoFit/>
          </a:bodyPr>
          <a:lstStyle/>
          <a:p>
            <a:pPr defTabSz="1088776" eaLnBrk="1" hangingPunct="1">
              <a:spcBef>
                <a:spcPct val="50000"/>
              </a:spcBef>
              <a:buClr>
                <a:srgbClr val="F0AB00"/>
              </a:buClr>
              <a:buSzPct val="80000"/>
              <a:defRPr/>
            </a:pPr>
            <a:r>
              <a:rPr lang="en-US" sz="1800" kern="0" dirty="0">
                <a:solidFill>
                  <a:srgbClr val="000000"/>
                </a:solidFill>
                <a:latin typeface="Arial"/>
                <a:ea typeface="Arial Unicode MS" pitchFamily="34" charset="-128"/>
                <a:cs typeface="Arial Unicode MS" pitchFamily="34" charset="-128"/>
              </a:rPr>
              <a:t>Booking &amp; container tracking with milestones/actual events and geo location at sea</a:t>
            </a:r>
            <a:endParaRPr lang="de-DE" sz="1800" kern="0" dirty="0" err="1">
              <a:solidFill>
                <a:srgbClr val="000000"/>
              </a:solidFill>
              <a:latin typeface="Arial"/>
              <a:ea typeface="Arial Unicode MS" pitchFamily="34" charset="-128"/>
              <a:cs typeface="Arial Unicode MS" pitchFamily="34" charset="-128"/>
            </a:endParaRPr>
          </a:p>
        </p:txBody>
      </p:sp>
      <p:pic>
        <p:nvPicPr>
          <p:cNvPr id="51231" name="Google Shape;344;p32">
            <a:extLst>
              <a:ext uri="{FF2B5EF4-FFF2-40B4-BE49-F238E27FC236}">
                <a16:creationId xmlns:a16="http://schemas.microsoft.com/office/drawing/2014/main" id="{B2E828FC-8CAA-4757-8703-A07FC422DC24}"/>
              </a:ext>
            </a:extLst>
          </p:cNvPr>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42400" y="1727200"/>
            <a:ext cx="898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2" name="Picture 53">
            <a:extLst>
              <a:ext uri="{FF2B5EF4-FFF2-40B4-BE49-F238E27FC236}">
                <a16:creationId xmlns:a16="http://schemas.microsoft.com/office/drawing/2014/main" id="{C92B885F-3A50-48F2-AF77-465048A2860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39300" y="10271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4" name="Picture 57">
            <a:extLst>
              <a:ext uri="{FF2B5EF4-FFF2-40B4-BE49-F238E27FC236}">
                <a16:creationId xmlns:a16="http://schemas.microsoft.com/office/drawing/2014/main" id="{8C090C25-BCCB-4580-8AC3-583326618CD3}"/>
              </a:ext>
            </a:extLst>
          </p:cNvPr>
          <p:cNvPicPr>
            <a:picLocks noChangeAspect="1" noChangeArrowheads="1"/>
          </p:cNvPicPr>
          <p:nvPr/>
        </p:nvPicPr>
        <p:blipFill>
          <a:blip r:embed="rId10">
            <a:clrChange>
              <a:clrFrom>
                <a:srgbClr val="FEFFFF"/>
              </a:clrFrom>
              <a:clrTo>
                <a:srgbClr val="FEFFFF">
                  <a:alpha val="0"/>
                </a:srgbClr>
              </a:clrTo>
            </a:clrChange>
            <a:extLst>
              <a:ext uri="{28A0092B-C50C-407E-A947-70E740481C1C}">
                <a14:useLocalDpi xmlns:a14="http://schemas.microsoft.com/office/drawing/2010/main" val="0"/>
              </a:ext>
            </a:extLst>
          </a:blip>
          <a:srcRect/>
          <a:stretch>
            <a:fillRect/>
          </a:stretch>
        </p:blipFill>
        <p:spPr bwMode="auto">
          <a:xfrm flipH="1">
            <a:off x="5692775" y="4233255"/>
            <a:ext cx="301625"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4" name="Straight Connector 63">
            <a:extLst>
              <a:ext uri="{FF2B5EF4-FFF2-40B4-BE49-F238E27FC236}">
                <a16:creationId xmlns:a16="http://schemas.microsoft.com/office/drawing/2014/main" id="{909B6B7C-B5FB-43FC-944D-141C26F5FE04}"/>
              </a:ext>
            </a:extLst>
          </p:cNvPr>
          <p:cNvCxnSpPr>
            <a:cxnSpLocks/>
          </p:cNvCxnSpPr>
          <p:nvPr/>
        </p:nvCxnSpPr>
        <p:spPr>
          <a:xfrm flipV="1">
            <a:off x="9313863" y="1336675"/>
            <a:ext cx="476250" cy="390525"/>
          </a:xfrm>
          <a:prstGeom prst="line">
            <a:avLst/>
          </a:prstGeom>
          <a:ln w="952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1238" name="Picture 65">
            <a:extLst>
              <a:ext uri="{FF2B5EF4-FFF2-40B4-BE49-F238E27FC236}">
                <a16:creationId xmlns:a16="http://schemas.microsoft.com/office/drawing/2014/main" id="{DDC81BFB-8814-477B-92AC-FFB1D9133E6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22775" y="4232275"/>
            <a:ext cx="5461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Rectangle 82">
            <a:extLst>
              <a:ext uri="{FF2B5EF4-FFF2-40B4-BE49-F238E27FC236}">
                <a16:creationId xmlns:a16="http://schemas.microsoft.com/office/drawing/2014/main" id="{848B05AE-CF6E-4B58-83D2-E137EAC14EF4}"/>
              </a:ext>
            </a:extLst>
          </p:cNvPr>
          <p:cNvSpPr/>
          <p:nvPr/>
        </p:nvSpPr>
        <p:spPr>
          <a:xfrm>
            <a:off x="8426450" y="3644900"/>
            <a:ext cx="1936750" cy="554038"/>
          </a:xfrm>
          <a:prstGeom prst="rect">
            <a:avLst/>
          </a:prstGeom>
        </p:spPr>
        <p:txBody>
          <a:bodyPr wrap="none">
            <a:spAutoFit/>
          </a:bodyPr>
          <a:lstStyle/>
          <a:p>
            <a:pPr algn="ctr" defTabSz="1088776" eaLnBrk="1" fontAlgn="auto" hangingPunct="1">
              <a:spcBef>
                <a:spcPts val="0"/>
              </a:spcBef>
              <a:spcAft>
                <a:spcPts val="0"/>
              </a:spcAft>
              <a:defRPr/>
            </a:pPr>
            <a:r>
              <a:rPr lang="en-US" sz="1500" b="1" kern="0" dirty="0">
                <a:solidFill>
                  <a:srgbClr val="000000"/>
                </a:solidFill>
                <a:latin typeface="Arial"/>
                <a:ea typeface="Arial Unicode MS" pitchFamily="34" charset="-128"/>
                <a:cs typeface="Arial Unicode MS" pitchFamily="34" charset="-128"/>
              </a:rPr>
              <a:t>Container Terminal</a:t>
            </a:r>
            <a:br>
              <a:rPr lang="en-US" sz="1500" kern="0" dirty="0">
                <a:solidFill>
                  <a:srgbClr val="000000"/>
                </a:solidFill>
                <a:latin typeface="Arial"/>
                <a:ea typeface="Arial Unicode MS" pitchFamily="34" charset="-128"/>
                <a:cs typeface="Arial Unicode MS" pitchFamily="34" charset="-128"/>
              </a:rPr>
            </a:br>
            <a:r>
              <a:rPr lang="en-US" sz="1500" kern="0" dirty="0">
                <a:solidFill>
                  <a:srgbClr val="000000"/>
                </a:solidFill>
                <a:latin typeface="Arial"/>
                <a:ea typeface="Arial Unicode MS" pitchFamily="34" charset="-128"/>
                <a:cs typeface="Arial Unicode MS" pitchFamily="34" charset="-128"/>
              </a:rPr>
              <a:t>at Port of Discharge</a:t>
            </a:r>
          </a:p>
        </p:txBody>
      </p:sp>
      <p:sp>
        <p:nvSpPr>
          <p:cNvPr id="86" name="Oval 85">
            <a:extLst>
              <a:ext uri="{FF2B5EF4-FFF2-40B4-BE49-F238E27FC236}">
                <a16:creationId xmlns:a16="http://schemas.microsoft.com/office/drawing/2014/main" id="{A2DFFEF1-CA79-481E-A210-9490D5C1AFBF}"/>
              </a:ext>
            </a:extLst>
          </p:cNvPr>
          <p:cNvSpPr/>
          <p:nvPr/>
        </p:nvSpPr>
        <p:spPr bwMode="gray">
          <a:xfrm>
            <a:off x="9272588" y="5045075"/>
            <a:ext cx="250825" cy="254000"/>
          </a:xfrm>
          <a:prstGeom prst="ellipse">
            <a:avLst/>
          </a:prstGeom>
          <a:solidFill>
            <a:schemeClr val="accent1"/>
          </a:solidFill>
          <a:ln w="6350" algn="ctr">
            <a:noFill/>
            <a:miter lim="800000"/>
            <a:headEnd/>
            <a:tailEnd/>
          </a:ln>
        </p:spPr>
        <p:txBody>
          <a:bodyPr lIns="90000" tIns="72000" rIns="90000" bIns="72000" anchor="ctr"/>
          <a:lstStyle/>
          <a:p>
            <a:pPr algn="ctr" defTabSz="914400" eaLnBrk="1" hangingPunct="1">
              <a:spcBef>
                <a:spcPct val="50000"/>
              </a:spcBef>
              <a:buClr>
                <a:srgbClr val="F0AB00"/>
              </a:buClr>
              <a:buSzPct val="80000"/>
              <a:defRPr/>
            </a:pPr>
            <a:endParaRPr lang="en-US" sz="1800" kern="0">
              <a:solidFill>
                <a:srgbClr val="000000"/>
              </a:solidFill>
              <a:latin typeface="Arial"/>
              <a:ea typeface="Arial Unicode MS" pitchFamily="34" charset="-128"/>
              <a:cs typeface="Arial Unicode MS" pitchFamily="34" charset="-128"/>
            </a:endParaRPr>
          </a:p>
        </p:txBody>
      </p:sp>
      <p:cxnSp>
        <p:nvCxnSpPr>
          <p:cNvPr id="90" name="Straight Arrow Connector 57">
            <a:extLst>
              <a:ext uri="{FF2B5EF4-FFF2-40B4-BE49-F238E27FC236}">
                <a16:creationId xmlns:a16="http://schemas.microsoft.com/office/drawing/2014/main" id="{B4C3DD47-C2E3-4018-80B1-7DECA7961C23}"/>
              </a:ext>
            </a:extLst>
          </p:cNvPr>
          <p:cNvCxnSpPr>
            <a:cxnSpLocks/>
          </p:cNvCxnSpPr>
          <p:nvPr/>
        </p:nvCxnSpPr>
        <p:spPr>
          <a:xfrm>
            <a:off x="9267825" y="5172075"/>
            <a:ext cx="1701800" cy="0"/>
          </a:xfrm>
          <a:prstGeom prst="straightConnector1">
            <a:avLst/>
          </a:prstGeom>
          <a:ln w="19050">
            <a:solidFill>
              <a:schemeClr val="accent1"/>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2A5DCE2F-4C3A-4372-A4E3-760D65E1FFA0}"/>
              </a:ext>
            </a:extLst>
          </p:cNvPr>
          <p:cNvSpPr/>
          <p:nvPr/>
        </p:nvSpPr>
        <p:spPr>
          <a:xfrm>
            <a:off x="8628063" y="5395913"/>
            <a:ext cx="1770062" cy="830997"/>
          </a:xfrm>
          <a:prstGeom prst="rect">
            <a:avLst/>
          </a:prstGeom>
        </p:spPr>
        <p:txBody>
          <a:bodyPr>
            <a:spAutoFit/>
          </a:bodyPr>
          <a:lstStyle/>
          <a:p>
            <a:pPr marL="184150" indent="-173038">
              <a:buFont typeface="Arial" panose="020B0604020202020204" pitchFamily="34" charset="0"/>
              <a:buChar char="•"/>
              <a:defRPr/>
            </a:pPr>
            <a:r>
              <a:rPr lang="en-US" sz="1200" kern="0" dirty="0">
                <a:solidFill>
                  <a:srgbClr val="000000"/>
                </a:solidFill>
                <a:ea typeface="Arial Unicode MS" pitchFamily="34" charset="-128"/>
                <a:cs typeface="Arial Unicode MS" pitchFamily="34" charset="-128"/>
              </a:rPr>
              <a:t>Container out for delivery</a:t>
            </a:r>
          </a:p>
          <a:p>
            <a:pPr marL="184150" indent="-173038">
              <a:buFont typeface="Arial" panose="020B0604020202020204" pitchFamily="34" charset="0"/>
              <a:buChar char="•"/>
              <a:defRPr/>
            </a:pPr>
            <a:r>
              <a:rPr lang="en-US" sz="1200" kern="0" dirty="0">
                <a:solidFill>
                  <a:srgbClr val="000000"/>
                </a:solidFill>
                <a:ea typeface="Arial Unicode MS" pitchFamily="34" charset="-128"/>
                <a:cs typeface="Arial Unicode MS" pitchFamily="34" charset="-128"/>
              </a:rPr>
              <a:t>Empty container returned</a:t>
            </a:r>
          </a:p>
        </p:txBody>
      </p:sp>
      <p:sp>
        <p:nvSpPr>
          <p:cNvPr id="94" name="Rectangle 93">
            <a:extLst>
              <a:ext uri="{FF2B5EF4-FFF2-40B4-BE49-F238E27FC236}">
                <a16:creationId xmlns:a16="http://schemas.microsoft.com/office/drawing/2014/main" id="{C6146EFB-052E-4994-AF50-8F096119708C}"/>
              </a:ext>
            </a:extLst>
          </p:cNvPr>
          <p:cNvSpPr/>
          <p:nvPr/>
        </p:nvSpPr>
        <p:spPr>
          <a:xfrm>
            <a:off x="10288588" y="5395913"/>
            <a:ext cx="1701800" cy="276225"/>
          </a:xfrm>
          <a:prstGeom prst="rect">
            <a:avLst/>
          </a:prstGeom>
        </p:spPr>
        <p:txBody>
          <a:bodyPr>
            <a:spAutoFit/>
          </a:bodyPr>
          <a:lstStyle/>
          <a:p>
            <a:pPr marL="184150" indent="-173038" defTabSz="1088776" eaLnBrk="1" fontAlgn="auto" hangingPunct="1">
              <a:spcBef>
                <a:spcPts val="0"/>
              </a:spcBef>
              <a:spcAft>
                <a:spcPts val="0"/>
              </a:spcAft>
              <a:buFont typeface="Arial" panose="020B0604020202020204" pitchFamily="34" charset="0"/>
              <a:buChar char="•"/>
              <a:defRPr/>
            </a:pPr>
            <a:r>
              <a:rPr lang="en-US" sz="1200" kern="0" dirty="0">
                <a:solidFill>
                  <a:srgbClr val="000000"/>
                </a:solidFill>
                <a:latin typeface="Arial"/>
                <a:ea typeface="Arial Unicode MS" pitchFamily="34" charset="-128"/>
                <a:cs typeface="Arial Unicode MS" pitchFamily="34" charset="-128"/>
              </a:rPr>
              <a:t>Container delivered</a:t>
            </a:r>
          </a:p>
        </p:txBody>
      </p:sp>
      <p:sp>
        <p:nvSpPr>
          <p:cNvPr id="101" name="Rectangle 100">
            <a:extLst>
              <a:ext uri="{FF2B5EF4-FFF2-40B4-BE49-F238E27FC236}">
                <a16:creationId xmlns:a16="http://schemas.microsoft.com/office/drawing/2014/main" id="{A14B1D92-2ADE-48FE-A70E-FB145CFFC9F1}"/>
              </a:ext>
            </a:extLst>
          </p:cNvPr>
          <p:cNvSpPr/>
          <p:nvPr/>
        </p:nvSpPr>
        <p:spPr>
          <a:xfrm>
            <a:off x="10507663" y="3644900"/>
            <a:ext cx="1219200" cy="554038"/>
          </a:xfrm>
          <a:prstGeom prst="rect">
            <a:avLst/>
          </a:prstGeom>
        </p:spPr>
        <p:txBody>
          <a:bodyPr wrap="none">
            <a:spAutoFit/>
          </a:bodyPr>
          <a:lstStyle/>
          <a:p>
            <a:pPr algn="ctr" defTabSz="1088776" eaLnBrk="1" fontAlgn="auto" hangingPunct="1">
              <a:spcBef>
                <a:spcPts val="0"/>
              </a:spcBef>
              <a:spcAft>
                <a:spcPts val="0"/>
              </a:spcAft>
              <a:defRPr/>
            </a:pPr>
            <a:r>
              <a:rPr lang="en-US" sz="1500" b="1" kern="0" dirty="0">
                <a:solidFill>
                  <a:srgbClr val="000000"/>
                </a:solidFill>
                <a:latin typeface="Arial"/>
                <a:ea typeface="Arial Unicode MS" pitchFamily="34" charset="-128"/>
                <a:cs typeface="Arial Unicode MS" pitchFamily="34" charset="-128"/>
              </a:rPr>
              <a:t>Consignee </a:t>
            </a:r>
            <a:br>
              <a:rPr lang="en-US" sz="1500" b="1" kern="0" dirty="0">
                <a:solidFill>
                  <a:srgbClr val="000000"/>
                </a:solidFill>
                <a:latin typeface="Arial"/>
                <a:ea typeface="Arial Unicode MS" pitchFamily="34" charset="-128"/>
                <a:cs typeface="Arial Unicode MS" pitchFamily="34" charset="-128"/>
              </a:rPr>
            </a:br>
            <a:r>
              <a:rPr lang="en-US" sz="1500" kern="0" dirty="0">
                <a:solidFill>
                  <a:srgbClr val="000000"/>
                </a:solidFill>
                <a:latin typeface="Arial"/>
                <a:ea typeface="Arial Unicode MS" pitchFamily="34" charset="-128"/>
                <a:cs typeface="Arial Unicode MS" pitchFamily="34" charset="-128"/>
              </a:rPr>
              <a:t>Location</a:t>
            </a:r>
          </a:p>
        </p:txBody>
      </p:sp>
      <p:pic>
        <p:nvPicPr>
          <p:cNvPr id="51245" name="Picture 102">
            <a:extLst>
              <a:ext uri="{FF2B5EF4-FFF2-40B4-BE49-F238E27FC236}">
                <a16:creationId xmlns:a16="http://schemas.microsoft.com/office/drawing/2014/main" id="{8275A9B3-5CBB-4467-852A-941B4F993F2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533063" y="4059238"/>
            <a:ext cx="1168400" cy="116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3" name="Google Shape;344;p32">
            <a:extLst>
              <a:ext uri="{FF2B5EF4-FFF2-40B4-BE49-F238E27FC236}">
                <a16:creationId xmlns:a16="http://schemas.microsoft.com/office/drawing/2014/main" id="{EC844522-458B-4DDF-8E63-7F29E978DD8B}"/>
              </a:ext>
            </a:extLst>
          </p:cNvPr>
          <p:cNvPicPr preferRelativeResize="0">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75300" y="4680930"/>
            <a:ext cx="1084263"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56">
            <a:extLst>
              <a:ext uri="{FF2B5EF4-FFF2-40B4-BE49-F238E27FC236}">
                <a16:creationId xmlns:a16="http://schemas.microsoft.com/office/drawing/2014/main" id="{EDA4947C-6C36-8746-A381-26C7A343E716}"/>
              </a:ext>
            </a:extLst>
          </p:cNvPr>
          <p:cNvSpPr txBox="1"/>
          <p:nvPr/>
        </p:nvSpPr>
        <p:spPr>
          <a:xfrm>
            <a:off x="6264695" y="6368756"/>
            <a:ext cx="5930480" cy="191088"/>
          </a:xfrm>
          <a:prstGeom prst="rect">
            <a:avLst/>
          </a:prstGeom>
          <a:solidFill>
            <a:schemeClr val="bg1"/>
          </a:solidFill>
          <a:ln>
            <a:noFill/>
          </a:ln>
        </p:spPr>
        <p:txBody>
          <a:bodyPr wrap="none" lIns="18000" tIns="18000" rIns="3600" bIns="3600" rtlCol="0">
            <a:spAutoFit/>
          </a:bodyPr>
          <a:lstStyle/>
          <a:p>
            <a:pPr fontAlgn="base">
              <a:spcBef>
                <a:spcPct val="50000"/>
              </a:spcBef>
              <a:spcAft>
                <a:spcPct val="0"/>
              </a:spcAft>
              <a:buClr>
                <a:srgbClr val="F0AB00"/>
              </a:buClr>
              <a:buSzPct val="80000"/>
            </a:pPr>
            <a:r>
              <a:rPr lang="en-US" sz="1100" i="1" kern="0" dirty="0">
                <a:solidFill>
                  <a:schemeClr val="tx1">
                    <a:lumMod val="65000"/>
                    <a:lumOff val="35000"/>
                  </a:schemeClr>
                </a:solidFill>
                <a:ea typeface="Arial Unicode MS" pitchFamily="34" charset="-128"/>
                <a:cs typeface="Arial Unicode MS" pitchFamily="34" charset="-128"/>
              </a:rPr>
              <a:t> * current coverage is for road/ocean movements; further transportation modes as per roadmap</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723E0-47DD-7144-AD44-1779267B8600}"/>
              </a:ext>
            </a:extLst>
          </p:cNvPr>
          <p:cNvSpPr>
            <a:spLocks noGrp="1"/>
          </p:cNvSpPr>
          <p:nvPr>
            <p:ph type="ctrTitle"/>
          </p:nvPr>
        </p:nvSpPr>
        <p:spPr/>
        <p:txBody>
          <a:bodyPr/>
          <a:lstStyle/>
          <a:p>
            <a:r>
              <a:rPr lang="en-DE" dirty="0"/>
              <a:t>How can you join</a:t>
            </a:r>
            <a:br>
              <a:rPr lang="en-DE" dirty="0"/>
            </a:br>
            <a:r>
              <a:rPr lang="en-DE" dirty="0">
                <a:solidFill>
                  <a:schemeClr val="accent1"/>
                </a:solidFill>
              </a:rPr>
              <a:t>SAP Logistics Business Network?</a:t>
            </a:r>
          </a:p>
        </p:txBody>
      </p:sp>
    </p:spTree>
    <p:extLst>
      <p:ext uri="{BB962C8B-B14F-4D97-AF65-F5344CB8AC3E}">
        <p14:creationId xmlns:p14="http://schemas.microsoft.com/office/powerpoint/2010/main" val="3191380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94D1E00E-883C-184A-83C2-F3EE553DA5EE}"/>
              </a:ext>
            </a:extLst>
          </p:cNvPr>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5" name="think-cell Slide" r:id="rId5" imgW="7772400" imgH="10058400" progId="TCLayout.ActiveDocument.1">
                  <p:embed/>
                </p:oleObj>
              </mc:Choice>
              <mc:Fallback>
                <p:oleObj name="think-cell Slide" r:id="rId5" imgW="7772400" imgH="10058400" progId="TCLayout.ActiveDocument.1">
                  <p:embed/>
                  <p:pic>
                    <p:nvPicPr>
                      <p:cNvPr id="4" name="Object 3" hidden="1">
                        <a:extLst>
                          <a:ext uri="{FF2B5EF4-FFF2-40B4-BE49-F238E27FC236}">
                            <a16:creationId xmlns:a16="http://schemas.microsoft.com/office/drawing/2014/main" id="{94D1E00E-883C-184A-83C2-F3EE553DA5EE}"/>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D245CBFC-A188-D744-870E-54490C57CCEF}"/>
              </a:ext>
            </a:extLst>
          </p:cNvPr>
          <p:cNvSpPr/>
          <p:nvPr>
            <p:custDataLst>
              <p:tags r:id="rId3"/>
            </p:custDataLst>
          </p:nvPr>
        </p:nvSpPr>
        <p:spPr bwMode="gray">
          <a:xfrm>
            <a:off x="0" y="0"/>
            <a:ext cx="158750" cy="158750"/>
          </a:xfrm>
          <a:prstGeom prst="rect">
            <a:avLst/>
          </a:prstGeom>
          <a:noFill/>
          <a:ln w="25400" algn="ctr">
            <a:solidFill>
              <a:schemeClr val="tx1"/>
            </a:solidFill>
            <a:miter lim="800000"/>
            <a:headEnd/>
            <a:tailEnd/>
          </a:ln>
        </p:spPr>
        <p:txBody>
          <a:bodyPr vert="horz" wrap="none" lIns="0" tIns="0" rIns="0" bIns="0" numCol="1" spcCol="0" rtlCol="0" anchor="ctr" anchorCtr="0">
            <a:noAutofit/>
          </a:bodyPr>
          <a:lstStyle/>
          <a:p>
            <a:pPr algn="ctr" defTabSz="914400" fontAlgn="base">
              <a:spcBef>
                <a:spcPct val="50000"/>
              </a:spcBef>
              <a:spcAft>
                <a:spcPct val="0"/>
              </a:spcAft>
              <a:buClr>
                <a:srgbClr val="F0AB00"/>
              </a:buClr>
              <a:buSzPct val="80000"/>
            </a:pPr>
            <a:endParaRPr kumimoji="0" lang="en-US" sz="2400" b="1" u="none" strike="noStrike" kern="0" cap="none" spc="0" normalizeH="0" noProof="0">
              <a:ln>
                <a:noFill/>
              </a:ln>
              <a:effectLst/>
              <a:uLnTx/>
              <a:uFillTx/>
              <a:latin typeface="Arial" panose="020B0604020202020204" pitchFamily="34" charset="0"/>
              <a:ea typeface="+mj-ea"/>
              <a:cs typeface="Arial Unicode MS" pitchFamily="34" charset="-128"/>
              <a:sym typeface="Arial" panose="020B0604020202020204" pitchFamily="34" charset="0"/>
            </a:endParaRPr>
          </a:p>
        </p:txBody>
      </p:sp>
      <p:graphicFrame>
        <p:nvGraphicFramePr>
          <p:cNvPr id="25" name="Diagram 24">
            <a:extLst>
              <a:ext uri="{FF2B5EF4-FFF2-40B4-BE49-F238E27FC236}">
                <a16:creationId xmlns:a16="http://schemas.microsoft.com/office/drawing/2014/main" id="{1D321E42-7BF3-E14D-882B-B2764FA454BE}"/>
              </a:ext>
            </a:extLst>
          </p:cNvPr>
          <p:cNvGraphicFramePr/>
          <p:nvPr>
            <p:extLst>
              <p:ext uri="{D42A27DB-BD31-4B8C-83A1-F6EECF244321}">
                <p14:modId xmlns:p14="http://schemas.microsoft.com/office/powerpoint/2010/main" val="797256750"/>
              </p:ext>
            </p:extLst>
          </p:nvPr>
        </p:nvGraphicFramePr>
        <p:xfrm>
          <a:off x="553541" y="1286816"/>
          <a:ext cx="11186470" cy="119295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 name="Title 1">
            <a:extLst>
              <a:ext uri="{FF2B5EF4-FFF2-40B4-BE49-F238E27FC236}">
                <a16:creationId xmlns:a16="http://schemas.microsoft.com/office/drawing/2014/main" id="{B4714333-C1A2-3C48-9987-4B19D780204E}"/>
              </a:ext>
            </a:extLst>
          </p:cNvPr>
          <p:cNvSpPr>
            <a:spLocks noGrp="1"/>
          </p:cNvSpPr>
          <p:nvPr>
            <p:ph type="title"/>
          </p:nvPr>
        </p:nvSpPr>
        <p:spPr>
          <a:xfrm>
            <a:off x="504001" y="504000"/>
            <a:ext cx="11186476" cy="677108"/>
          </a:xfrm>
        </p:spPr>
        <p:txBody>
          <a:bodyPr/>
          <a:lstStyle/>
          <a:p>
            <a:r>
              <a:rPr lang="en-US" dirty="0"/>
              <a:t>SAP Logistics Business Network</a:t>
            </a:r>
            <a:br>
              <a:rPr lang="en-US" dirty="0"/>
            </a:br>
            <a:r>
              <a:rPr lang="en-US" sz="2000" b="0" kern="0" dirty="0">
                <a:ea typeface="Arial Unicode MS" pitchFamily="34" charset="-128"/>
                <a:cs typeface="Arial Unicode MS" pitchFamily="34" charset="-128"/>
              </a:rPr>
              <a:t>Typical customer (shipper/freight forwarder) driven onboarding process</a:t>
            </a:r>
          </a:p>
        </p:txBody>
      </p:sp>
      <p:cxnSp>
        <p:nvCxnSpPr>
          <p:cNvPr id="6" name="Straight Connector 5">
            <a:extLst>
              <a:ext uri="{FF2B5EF4-FFF2-40B4-BE49-F238E27FC236}">
                <a16:creationId xmlns:a16="http://schemas.microsoft.com/office/drawing/2014/main" id="{DE76CE4B-05BA-7143-912F-E23A147C086A}"/>
              </a:ext>
            </a:extLst>
          </p:cNvPr>
          <p:cNvCxnSpPr>
            <a:cxnSpLocks/>
          </p:cNvCxnSpPr>
          <p:nvPr/>
        </p:nvCxnSpPr>
        <p:spPr>
          <a:xfrm>
            <a:off x="504001" y="2880414"/>
            <a:ext cx="11097601" cy="0"/>
          </a:xfrm>
          <a:prstGeom prst="line">
            <a:avLst/>
          </a:prstGeom>
          <a:ln w="28575">
            <a:solidFill>
              <a:schemeClr val="accent2"/>
            </a:solidFill>
          </a:ln>
        </p:spPr>
        <p:style>
          <a:lnRef idx="1">
            <a:schemeClr val="accent5"/>
          </a:lnRef>
          <a:fillRef idx="0">
            <a:schemeClr val="accent5"/>
          </a:fillRef>
          <a:effectRef idx="0">
            <a:schemeClr val="accent5"/>
          </a:effectRef>
          <a:fontRef idx="minor">
            <a:schemeClr val="tx1"/>
          </a:fontRef>
        </p:style>
      </p:cxnSp>
      <p:cxnSp>
        <p:nvCxnSpPr>
          <p:cNvPr id="7" name="Straight Connector 6">
            <a:extLst>
              <a:ext uri="{FF2B5EF4-FFF2-40B4-BE49-F238E27FC236}">
                <a16:creationId xmlns:a16="http://schemas.microsoft.com/office/drawing/2014/main" id="{1C332BE4-B056-3A4F-993A-5EAE207FD2AC}"/>
              </a:ext>
            </a:extLst>
          </p:cNvPr>
          <p:cNvCxnSpPr>
            <a:cxnSpLocks/>
            <a:endCxn id="12" idx="0"/>
          </p:cNvCxnSpPr>
          <p:nvPr/>
        </p:nvCxnSpPr>
        <p:spPr>
          <a:xfrm>
            <a:off x="1567607" y="2374358"/>
            <a:ext cx="0" cy="384136"/>
          </a:xfrm>
          <a:prstGeom prst="line">
            <a:avLst/>
          </a:prstGeom>
          <a:ln w="28575">
            <a:solidFill>
              <a:schemeClr val="accent2"/>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EC812E68-E832-4145-B7F0-97EDF472ECDF}"/>
              </a:ext>
            </a:extLst>
          </p:cNvPr>
          <p:cNvCxnSpPr>
            <a:cxnSpLocks/>
            <a:endCxn id="13" idx="0"/>
          </p:cNvCxnSpPr>
          <p:nvPr/>
        </p:nvCxnSpPr>
        <p:spPr>
          <a:xfrm>
            <a:off x="5109650" y="2374358"/>
            <a:ext cx="0" cy="384136"/>
          </a:xfrm>
          <a:prstGeom prst="line">
            <a:avLst/>
          </a:prstGeom>
          <a:ln w="28575">
            <a:solidFill>
              <a:schemeClr val="accent2"/>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6A672400-5CFD-644C-A9A5-ED6DCFF1A610}"/>
              </a:ext>
            </a:extLst>
          </p:cNvPr>
          <p:cNvCxnSpPr>
            <a:cxnSpLocks/>
            <a:endCxn id="14" idx="0"/>
          </p:cNvCxnSpPr>
          <p:nvPr/>
        </p:nvCxnSpPr>
        <p:spPr>
          <a:xfrm>
            <a:off x="6936612" y="2370823"/>
            <a:ext cx="0" cy="384136"/>
          </a:xfrm>
          <a:prstGeom prst="line">
            <a:avLst/>
          </a:prstGeom>
          <a:ln w="28575">
            <a:solidFill>
              <a:schemeClr val="accent2"/>
            </a:solidFill>
          </a:ln>
        </p:spPr>
        <p:style>
          <a:lnRef idx="1">
            <a:schemeClr val="accent5"/>
          </a:lnRef>
          <a:fillRef idx="0">
            <a:schemeClr val="accent5"/>
          </a:fillRef>
          <a:effectRef idx="0">
            <a:schemeClr val="accent5"/>
          </a:effectRef>
          <a:fontRef idx="minor">
            <a:schemeClr val="tx1"/>
          </a:fontRef>
        </p:style>
      </p:cxnSp>
      <p:cxnSp>
        <p:nvCxnSpPr>
          <p:cNvPr id="10" name="Straight Connector 9">
            <a:extLst>
              <a:ext uri="{FF2B5EF4-FFF2-40B4-BE49-F238E27FC236}">
                <a16:creationId xmlns:a16="http://schemas.microsoft.com/office/drawing/2014/main" id="{71B05376-2DF6-4C45-87DE-1617EC4FD8C7}"/>
              </a:ext>
            </a:extLst>
          </p:cNvPr>
          <p:cNvCxnSpPr>
            <a:cxnSpLocks/>
            <a:endCxn id="15" idx="0"/>
          </p:cNvCxnSpPr>
          <p:nvPr/>
        </p:nvCxnSpPr>
        <p:spPr>
          <a:xfrm>
            <a:off x="8766965" y="2374358"/>
            <a:ext cx="475" cy="384136"/>
          </a:xfrm>
          <a:prstGeom prst="line">
            <a:avLst/>
          </a:prstGeom>
          <a:ln w="28575">
            <a:solidFill>
              <a:schemeClr val="accent2"/>
            </a:solidFill>
          </a:ln>
        </p:spPr>
        <p:style>
          <a:lnRef idx="1">
            <a:schemeClr val="accent5"/>
          </a:lnRef>
          <a:fillRef idx="0">
            <a:schemeClr val="accent5"/>
          </a:fillRef>
          <a:effectRef idx="0">
            <a:schemeClr val="accent5"/>
          </a:effectRef>
          <a:fontRef idx="minor">
            <a:schemeClr val="tx1"/>
          </a:fontRef>
        </p:style>
      </p:cxnSp>
      <p:cxnSp>
        <p:nvCxnSpPr>
          <p:cNvPr id="11" name="Straight Connector 10">
            <a:extLst>
              <a:ext uri="{FF2B5EF4-FFF2-40B4-BE49-F238E27FC236}">
                <a16:creationId xmlns:a16="http://schemas.microsoft.com/office/drawing/2014/main" id="{B1CB7036-7549-5940-8549-0B6E6F12C469}"/>
              </a:ext>
            </a:extLst>
          </p:cNvPr>
          <p:cNvCxnSpPr>
            <a:cxnSpLocks/>
            <a:endCxn id="16" idx="0"/>
          </p:cNvCxnSpPr>
          <p:nvPr/>
        </p:nvCxnSpPr>
        <p:spPr>
          <a:xfrm>
            <a:off x="10597792" y="2375193"/>
            <a:ext cx="0" cy="384136"/>
          </a:xfrm>
          <a:prstGeom prst="line">
            <a:avLst/>
          </a:prstGeom>
          <a:ln w="28575">
            <a:solidFill>
              <a:schemeClr val="accent2"/>
            </a:solidFill>
          </a:ln>
        </p:spPr>
        <p:style>
          <a:lnRef idx="1">
            <a:schemeClr val="accent5"/>
          </a:lnRef>
          <a:fillRef idx="0">
            <a:schemeClr val="accent5"/>
          </a:fillRef>
          <a:effectRef idx="0">
            <a:schemeClr val="accent5"/>
          </a:effectRef>
          <a:fontRef idx="minor">
            <a:schemeClr val="tx1"/>
          </a:fontRef>
        </p:style>
      </p:cxnSp>
      <p:sp>
        <p:nvSpPr>
          <p:cNvPr id="12" name="Oval 11">
            <a:extLst>
              <a:ext uri="{FF2B5EF4-FFF2-40B4-BE49-F238E27FC236}">
                <a16:creationId xmlns:a16="http://schemas.microsoft.com/office/drawing/2014/main" id="{46E53DE4-370D-3543-9E2F-A064141D010F}"/>
              </a:ext>
            </a:extLst>
          </p:cNvPr>
          <p:cNvSpPr/>
          <p:nvPr/>
        </p:nvSpPr>
        <p:spPr bwMode="gray">
          <a:xfrm>
            <a:off x="1445687" y="2758494"/>
            <a:ext cx="243840" cy="243840"/>
          </a:xfrm>
          <a:prstGeom prst="ellipse">
            <a:avLst/>
          </a:prstGeom>
          <a:solidFill>
            <a:schemeClr val="bg1"/>
          </a:solidFill>
          <a:ln w="28575" algn="ctr">
            <a:solidFill>
              <a:schemeClr val="accent2"/>
            </a:solidFill>
            <a:miter lim="800000"/>
            <a:headEnd/>
            <a:tailEnd/>
          </a:ln>
        </p:spPr>
        <p:txBody>
          <a:bodyPr lIns="120000" tIns="96000" rIns="120000" bIns="96000" rtlCol="0" anchor="ctr"/>
          <a:lstStyle/>
          <a:p>
            <a:pPr algn="ctr" defTabSz="1219170" fontAlgn="base">
              <a:spcBef>
                <a:spcPct val="50000"/>
              </a:spcBef>
              <a:spcAft>
                <a:spcPct val="0"/>
              </a:spcAft>
              <a:buClr>
                <a:srgbClr val="F0AB00"/>
              </a:buClr>
              <a:buSzPct val="80000"/>
            </a:pPr>
            <a:endParaRPr lang="en-US" sz="2667" kern="0" err="1">
              <a:ea typeface="Arial Unicode MS" pitchFamily="34" charset="-128"/>
              <a:cs typeface="Arial Unicode MS" pitchFamily="34" charset="-128"/>
            </a:endParaRPr>
          </a:p>
        </p:txBody>
      </p:sp>
      <p:sp>
        <p:nvSpPr>
          <p:cNvPr id="13" name="Oval 12">
            <a:extLst>
              <a:ext uri="{FF2B5EF4-FFF2-40B4-BE49-F238E27FC236}">
                <a16:creationId xmlns:a16="http://schemas.microsoft.com/office/drawing/2014/main" id="{718B62A6-7877-2649-BC94-8C4C22041BB7}"/>
              </a:ext>
            </a:extLst>
          </p:cNvPr>
          <p:cNvSpPr/>
          <p:nvPr/>
        </p:nvSpPr>
        <p:spPr bwMode="gray">
          <a:xfrm>
            <a:off x="4987730" y="2758494"/>
            <a:ext cx="243840" cy="243840"/>
          </a:xfrm>
          <a:prstGeom prst="ellipse">
            <a:avLst/>
          </a:prstGeom>
          <a:solidFill>
            <a:schemeClr val="bg1"/>
          </a:solidFill>
          <a:ln w="28575" algn="ctr">
            <a:solidFill>
              <a:schemeClr val="accent2"/>
            </a:solidFill>
            <a:miter lim="800000"/>
            <a:headEnd/>
            <a:tailEnd/>
          </a:ln>
        </p:spPr>
        <p:txBody>
          <a:bodyPr lIns="120000" tIns="96000" rIns="120000" bIns="96000" rtlCol="0" anchor="ctr"/>
          <a:lstStyle/>
          <a:p>
            <a:pPr algn="ctr" defTabSz="1219170" fontAlgn="base">
              <a:spcBef>
                <a:spcPct val="50000"/>
              </a:spcBef>
              <a:spcAft>
                <a:spcPct val="0"/>
              </a:spcAft>
              <a:buClr>
                <a:srgbClr val="F0AB00"/>
              </a:buClr>
              <a:buSzPct val="80000"/>
            </a:pPr>
            <a:endParaRPr lang="en-US" sz="2667" kern="0" err="1">
              <a:ea typeface="Arial Unicode MS" pitchFamily="34" charset="-128"/>
              <a:cs typeface="Arial Unicode MS" pitchFamily="34" charset="-128"/>
            </a:endParaRPr>
          </a:p>
        </p:txBody>
      </p:sp>
      <p:sp>
        <p:nvSpPr>
          <p:cNvPr id="14" name="Oval 13">
            <a:extLst>
              <a:ext uri="{FF2B5EF4-FFF2-40B4-BE49-F238E27FC236}">
                <a16:creationId xmlns:a16="http://schemas.microsoft.com/office/drawing/2014/main" id="{B3CC1378-3247-844C-A119-D560FC755E9A}"/>
              </a:ext>
            </a:extLst>
          </p:cNvPr>
          <p:cNvSpPr/>
          <p:nvPr/>
        </p:nvSpPr>
        <p:spPr bwMode="gray">
          <a:xfrm>
            <a:off x="6814692" y="2754959"/>
            <a:ext cx="243840" cy="243840"/>
          </a:xfrm>
          <a:prstGeom prst="ellipse">
            <a:avLst/>
          </a:prstGeom>
          <a:solidFill>
            <a:schemeClr val="bg1"/>
          </a:solidFill>
          <a:ln w="28575" algn="ctr">
            <a:solidFill>
              <a:schemeClr val="accent2"/>
            </a:solidFill>
            <a:miter lim="800000"/>
            <a:headEnd/>
            <a:tailEnd/>
          </a:ln>
        </p:spPr>
        <p:txBody>
          <a:bodyPr lIns="120000" tIns="96000" rIns="120000" bIns="96000" rtlCol="0" anchor="ctr"/>
          <a:lstStyle/>
          <a:p>
            <a:pPr algn="ctr" defTabSz="1219170" fontAlgn="base">
              <a:spcBef>
                <a:spcPct val="50000"/>
              </a:spcBef>
              <a:spcAft>
                <a:spcPct val="0"/>
              </a:spcAft>
              <a:buClr>
                <a:srgbClr val="F0AB00"/>
              </a:buClr>
              <a:buSzPct val="80000"/>
            </a:pPr>
            <a:endParaRPr lang="en-US" sz="2667" kern="0" err="1">
              <a:ea typeface="Arial Unicode MS" pitchFamily="34" charset="-128"/>
              <a:cs typeface="Arial Unicode MS" pitchFamily="34" charset="-128"/>
            </a:endParaRPr>
          </a:p>
        </p:txBody>
      </p:sp>
      <p:sp>
        <p:nvSpPr>
          <p:cNvPr id="15" name="Oval 14">
            <a:extLst>
              <a:ext uri="{FF2B5EF4-FFF2-40B4-BE49-F238E27FC236}">
                <a16:creationId xmlns:a16="http://schemas.microsoft.com/office/drawing/2014/main" id="{B2E57AC3-C46E-FE4E-89E2-937C3B4D750E}"/>
              </a:ext>
            </a:extLst>
          </p:cNvPr>
          <p:cNvSpPr/>
          <p:nvPr/>
        </p:nvSpPr>
        <p:spPr bwMode="gray">
          <a:xfrm>
            <a:off x="8645520" y="2758494"/>
            <a:ext cx="243840" cy="243840"/>
          </a:xfrm>
          <a:prstGeom prst="ellipse">
            <a:avLst/>
          </a:prstGeom>
          <a:solidFill>
            <a:schemeClr val="bg1"/>
          </a:solidFill>
          <a:ln w="28575" algn="ctr">
            <a:solidFill>
              <a:schemeClr val="accent2"/>
            </a:solidFill>
            <a:miter lim="800000"/>
            <a:headEnd/>
            <a:tailEnd/>
          </a:ln>
        </p:spPr>
        <p:txBody>
          <a:bodyPr lIns="120000" tIns="96000" rIns="120000" bIns="96000" rtlCol="0" anchor="ctr"/>
          <a:lstStyle/>
          <a:p>
            <a:pPr algn="ctr" defTabSz="1219170" fontAlgn="base">
              <a:spcBef>
                <a:spcPct val="50000"/>
              </a:spcBef>
              <a:spcAft>
                <a:spcPct val="0"/>
              </a:spcAft>
              <a:buClr>
                <a:srgbClr val="F0AB00"/>
              </a:buClr>
              <a:buSzPct val="80000"/>
            </a:pPr>
            <a:endParaRPr lang="en-US" sz="2667" kern="0" err="1">
              <a:ea typeface="Arial Unicode MS" pitchFamily="34" charset="-128"/>
              <a:cs typeface="Arial Unicode MS" pitchFamily="34" charset="-128"/>
            </a:endParaRPr>
          </a:p>
        </p:txBody>
      </p:sp>
      <p:sp>
        <p:nvSpPr>
          <p:cNvPr id="16" name="Oval 15">
            <a:extLst>
              <a:ext uri="{FF2B5EF4-FFF2-40B4-BE49-F238E27FC236}">
                <a16:creationId xmlns:a16="http://schemas.microsoft.com/office/drawing/2014/main" id="{F6AEC34A-FF6F-9B47-A293-F3B0FCE136B3}"/>
              </a:ext>
            </a:extLst>
          </p:cNvPr>
          <p:cNvSpPr/>
          <p:nvPr/>
        </p:nvSpPr>
        <p:spPr bwMode="gray">
          <a:xfrm>
            <a:off x="10475872" y="2759329"/>
            <a:ext cx="243840" cy="243840"/>
          </a:xfrm>
          <a:prstGeom prst="ellipse">
            <a:avLst/>
          </a:prstGeom>
          <a:solidFill>
            <a:schemeClr val="bg1"/>
          </a:solidFill>
          <a:ln w="28575" algn="ctr">
            <a:solidFill>
              <a:schemeClr val="accent2"/>
            </a:solidFill>
            <a:miter lim="800000"/>
            <a:headEnd/>
            <a:tailEnd/>
          </a:ln>
        </p:spPr>
        <p:txBody>
          <a:bodyPr lIns="120000" tIns="96000" rIns="120000" bIns="96000" rtlCol="0" anchor="ctr"/>
          <a:lstStyle/>
          <a:p>
            <a:pPr algn="ctr" defTabSz="1219170" fontAlgn="base">
              <a:spcBef>
                <a:spcPct val="50000"/>
              </a:spcBef>
              <a:spcAft>
                <a:spcPct val="0"/>
              </a:spcAft>
              <a:buClr>
                <a:srgbClr val="F0AB00"/>
              </a:buClr>
              <a:buSzPct val="80000"/>
            </a:pPr>
            <a:endParaRPr lang="en-US" sz="2667" kern="0" err="1">
              <a:ea typeface="Arial Unicode MS" pitchFamily="34" charset="-128"/>
              <a:cs typeface="Arial Unicode MS" pitchFamily="34" charset="-128"/>
            </a:endParaRPr>
          </a:p>
        </p:txBody>
      </p:sp>
      <p:sp>
        <p:nvSpPr>
          <p:cNvPr id="17" name="TextBox 16">
            <a:extLst>
              <a:ext uri="{FF2B5EF4-FFF2-40B4-BE49-F238E27FC236}">
                <a16:creationId xmlns:a16="http://schemas.microsoft.com/office/drawing/2014/main" id="{6E5D4E19-0690-D04D-A611-FFEDAE7CDDDB}"/>
              </a:ext>
            </a:extLst>
          </p:cNvPr>
          <p:cNvSpPr txBox="1"/>
          <p:nvPr/>
        </p:nvSpPr>
        <p:spPr>
          <a:xfrm>
            <a:off x="668755" y="3159137"/>
            <a:ext cx="1686225" cy="1477328"/>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Your customer (shipper/freight forwarder) engages with SAP LBN and identifies you as one of their key partners they would like to collaborate with via SAP LBN</a:t>
            </a:r>
          </a:p>
        </p:txBody>
      </p:sp>
      <p:sp>
        <p:nvSpPr>
          <p:cNvPr id="18" name="TextBox 17">
            <a:extLst>
              <a:ext uri="{FF2B5EF4-FFF2-40B4-BE49-F238E27FC236}">
                <a16:creationId xmlns:a16="http://schemas.microsoft.com/office/drawing/2014/main" id="{F2E79A6D-F8D2-3E41-8EF9-746484A98AF9}"/>
              </a:ext>
            </a:extLst>
          </p:cNvPr>
          <p:cNvSpPr txBox="1"/>
          <p:nvPr/>
        </p:nvSpPr>
        <p:spPr>
          <a:xfrm>
            <a:off x="2557361" y="3180960"/>
            <a:ext cx="1488453" cy="1477328"/>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Your customer invites you to join SAP LBN; SAP follows up and provides service overview to you (low-touch email) on behalf of your customer</a:t>
            </a:r>
          </a:p>
        </p:txBody>
      </p:sp>
      <p:sp>
        <p:nvSpPr>
          <p:cNvPr id="19" name="TextBox 18">
            <a:extLst>
              <a:ext uri="{FF2B5EF4-FFF2-40B4-BE49-F238E27FC236}">
                <a16:creationId xmlns:a16="http://schemas.microsoft.com/office/drawing/2014/main" id="{12984BC4-E086-0243-BCE2-2D4D17524A69}"/>
              </a:ext>
            </a:extLst>
          </p:cNvPr>
          <p:cNvSpPr txBox="1"/>
          <p:nvPr/>
        </p:nvSpPr>
        <p:spPr>
          <a:xfrm>
            <a:off x="4415638" y="3204412"/>
            <a:ext cx="1388024" cy="1292662"/>
          </a:xfrm>
          <a:prstGeom prst="rect">
            <a:avLst/>
          </a:prstGeom>
          <a:noFill/>
        </p:spPr>
        <p:txBody>
          <a:bodyPr wrap="square" lIns="0" tIns="0" rIns="0" bIns="0" rtlCol="0">
            <a:spAutoFit/>
          </a:bodyPr>
          <a:lstStyle/>
          <a:p>
            <a:pPr lvl="0" algn="ctr" defTabSz="1088558" fontAlgn="base">
              <a:spcBef>
                <a:spcPct val="50000"/>
              </a:spcBef>
              <a:spcAft>
                <a:spcPct val="0"/>
              </a:spcAft>
              <a:buClr>
                <a:srgbClr val="F0AB00"/>
              </a:buClr>
              <a:buSzPct val="80000"/>
              <a:defRPr/>
            </a:pPr>
            <a:r>
              <a:rPr lang="en-US" sz="1200" kern="0" dirty="0">
                <a:ea typeface="Arial Unicode MS" pitchFamily="34" charset="-128"/>
                <a:cs typeface="Arial Unicode MS" pitchFamily="34" charset="-128"/>
              </a:rPr>
              <a:t>You receive an invitation e-mail and sign-up for SAP LBN. SAP supports registration and account configuration</a:t>
            </a:r>
            <a:endParaRPr lang="en-US" sz="1200" i="1" kern="0" dirty="0">
              <a:ea typeface="Arial Unicode MS" pitchFamily="34" charset="-128"/>
              <a:cs typeface="Arial Unicode MS" pitchFamily="34" charset="-128"/>
            </a:endParaRPr>
          </a:p>
        </p:txBody>
      </p:sp>
      <p:sp>
        <p:nvSpPr>
          <p:cNvPr id="20" name="TextBox 19">
            <a:extLst>
              <a:ext uri="{FF2B5EF4-FFF2-40B4-BE49-F238E27FC236}">
                <a16:creationId xmlns:a16="http://schemas.microsoft.com/office/drawing/2014/main" id="{159F9732-C838-9646-AAEB-5595B3390C32}"/>
              </a:ext>
            </a:extLst>
          </p:cNvPr>
          <p:cNvSpPr txBox="1"/>
          <p:nvPr/>
        </p:nvSpPr>
        <p:spPr>
          <a:xfrm>
            <a:off x="6226403" y="3204412"/>
            <a:ext cx="1420418" cy="1477328"/>
          </a:xfrm>
          <a:prstGeom prst="rect">
            <a:avLst/>
          </a:prstGeom>
          <a:noFill/>
        </p:spPr>
        <p:txBody>
          <a:bodyPr wrap="square" lIns="0" tIns="0" rIns="0" bIns="0" rtlCol="0">
            <a:spAutoFit/>
          </a:bodyPr>
          <a:lstStyle/>
          <a:p>
            <a:pPr algn="ctr" fontAlgn="base">
              <a:spcBef>
                <a:spcPts val="800"/>
              </a:spcBef>
              <a:spcAft>
                <a:spcPct val="0"/>
              </a:spcAft>
              <a:buClr>
                <a:srgbClr val="F0AB00"/>
              </a:buClr>
              <a:buSzPct val="80000"/>
            </a:pPr>
            <a:r>
              <a:rPr lang="en-US" sz="1200" kern="0" dirty="0">
                <a:ea typeface="Arial Unicode MS" pitchFamily="34" charset="-128"/>
                <a:cs typeface="Arial Unicode MS" pitchFamily="34" charset="-128"/>
              </a:rPr>
              <a:t>SAP assists in finalizing connection with your customer. SAP provides documentation on how to leverage SAP LBN and how to get started</a:t>
            </a:r>
          </a:p>
        </p:txBody>
      </p:sp>
      <p:sp>
        <p:nvSpPr>
          <p:cNvPr id="21" name="TextBox 20">
            <a:extLst>
              <a:ext uri="{FF2B5EF4-FFF2-40B4-BE49-F238E27FC236}">
                <a16:creationId xmlns:a16="http://schemas.microsoft.com/office/drawing/2014/main" id="{9AAD46CC-C30F-9E4A-A874-981B69FFC13B}"/>
              </a:ext>
            </a:extLst>
          </p:cNvPr>
          <p:cNvSpPr txBox="1"/>
          <p:nvPr/>
        </p:nvSpPr>
        <p:spPr>
          <a:xfrm>
            <a:off x="9923940" y="3204412"/>
            <a:ext cx="1347704" cy="738664"/>
          </a:xfrm>
          <a:prstGeom prst="rect">
            <a:avLst/>
          </a:prstGeom>
          <a:noFill/>
        </p:spPr>
        <p:txBody>
          <a:bodyPr wrap="square" lIns="0" tIns="0" rIns="0" bIns="0" rtlCol="0">
            <a:spAutoFit/>
          </a:bodyPr>
          <a:lstStyle/>
          <a:p>
            <a:pPr algn="ctr" fontAlgn="base">
              <a:spcBef>
                <a:spcPts val="800"/>
              </a:spcBef>
              <a:spcAft>
                <a:spcPct val="0"/>
              </a:spcAft>
              <a:buClr>
                <a:srgbClr val="F0AB00"/>
              </a:buClr>
              <a:buSzPct val="80000"/>
            </a:pPr>
            <a:r>
              <a:rPr lang="en-US" sz="1200" kern="0" dirty="0">
                <a:ea typeface="Arial Unicode MS" pitchFamily="34" charset="-128"/>
                <a:cs typeface="Arial Unicode MS" pitchFamily="34" charset="-128"/>
              </a:rPr>
              <a:t>Project review and health check; ongoing support by SAP</a:t>
            </a:r>
          </a:p>
        </p:txBody>
      </p:sp>
      <p:sp>
        <p:nvSpPr>
          <p:cNvPr id="22" name="Rectangle 21">
            <a:extLst>
              <a:ext uri="{FF2B5EF4-FFF2-40B4-BE49-F238E27FC236}">
                <a16:creationId xmlns:a16="http://schemas.microsoft.com/office/drawing/2014/main" id="{58883256-F0F2-3542-A754-E3833CC8BCFE}"/>
              </a:ext>
            </a:extLst>
          </p:cNvPr>
          <p:cNvSpPr/>
          <p:nvPr/>
        </p:nvSpPr>
        <p:spPr bwMode="gray">
          <a:xfrm>
            <a:off x="503995" y="4864670"/>
            <a:ext cx="11186476" cy="383159"/>
          </a:xfrm>
          <a:prstGeom prst="rect">
            <a:avLst/>
          </a:prstGeom>
          <a:solidFill>
            <a:schemeClr val="accent3"/>
          </a:solidFill>
          <a:ln w="6350" algn="ctr">
            <a:noFill/>
            <a:miter lim="800000"/>
            <a:headEnd/>
            <a:tailEnd/>
          </a:ln>
        </p:spPr>
        <p:txBody>
          <a:bodyPr lIns="120000" tIns="96000" rIns="120000" bIns="96000" rtlCol="0" anchor="ctr"/>
          <a:lstStyle/>
          <a:p>
            <a:pPr algn="ctr" defTabSz="1219170" fontAlgn="base">
              <a:spcBef>
                <a:spcPct val="50000"/>
              </a:spcBef>
              <a:spcAft>
                <a:spcPct val="0"/>
              </a:spcAft>
              <a:buClr>
                <a:srgbClr val="F0AB00"/>
              </a:buClr>
              <a:buSzPct val="80000"/>
            </a:pPr>
            <a:r>
              <a:rPr lang="en-US" sz="1467" b="1" kern="0" dirty="0">
                <a:solidFill>
                  <a:schemeClr val="bg1"/>
                </a:solidFill>
                <a:ea typeface="Arial Unicode MS" pitchFamily="34" charset="-128"/>
                <a:cs typeface="Arial Unicode MS" pitchFamily="34" charset="-128"/>
              </a:rPr>
              <a:t>SAP Supply Chain Network Team </a:t>
            </a:r>
            <a:r>
              <a:rPr lang="en-US" sz="1467" kern="0" dirty="0">
                <a:solidFill>
                  <a:schemeClr val="bg1"/>
                </a:solidFill>
                <a:ea typeface="Arial Unicode MS" pitchFamily="34" charset="-128"/>
                <a:cs typeface="Arial Unicode MS" pitchFamily="34" charset="-128"/>
              </a:rPr>
              <a:t>(Enablement and Onboarding)</a:t>
            </a:r>
          </a:p>
        </p:txBody>
      </p:sp>
      <p:sp>
        <p:nvSpPr>
          <p:cNvPr id="23" name="Rectangle 22">
            <a:extLst>
              <a:ext uri="{FF2B5EF4-FFF2-40B4-BE49-F238E27FC236}">
                <a16:creationId xmlns:a16="http://schemas.microsoft.com/office/drawing/2014/main" id="{CC279F14-D512-E64D-A9C3-54EB4B116D1C}"/>
              </a:ext>
            </a:extLst>
          </p:cNvPr>
          <p:cNvSpPr/>
          <p:nvPr/>
        </p:nvSpPr>
        <p:spPr bwMode="gray">
          <a:xfrm>
            <a:off x="503995" y="5272170"/>
            <a:ext cx="4283310" cy="383159"/>
          </a:xfrm>
          <a:prstGeom prst="rect">
            <a:avLst/>
          </a:prstGeom>
          <a:solidFill>
            <a:schemeClr val="tx1">
              <a:lumMod val="50000"/>
              <a:lumOff val="50000"/>
            </a:schemeClr>
          </a:solidFill>
          <a:ln w="6350" algn="ctr">
            <a:noFill/>
            <a:miter lim="800000"/>
            <a:headEnd/>
            <a:tailEnd/>
          </a:ln>
        </p:spPr>
        <p:txBody>
          <a:bodyPr lIns="120000" tIns="96000" rIns="120000" bIns="96000" rtlCol="0" anchor="ctr"/>
          <a:lstStyle/>
          <a:p>
            <a:pPr algn="ctr" defTabSz="1219170" fontAlgn="base">
              <a:spcBef>
                <a:spcPct val="50000"/>
              </a:spcBef>
              <a:spcAft>
                <a:spcPct val="0"/>
              </a:spcAft>
              <a:buClr>
                <a:srgbClr val="F0AB00"/>
              </a:buClr>
              <a:buSzPct val="80000"/>
            </a:pPr>
            <a:r>
              <a:rPr lang="en-US" sz="1467" b="1" kern="0" dirty="0">
                <a:solidFill>
                  <a:schemeClr val="bg1"/>
                </a:solidFill>
                <a:ea typeface="Arial Unicode MS" pitchFamily="34" charset="-128"/>
                <a:cs typeface="Arial Unicode MS" pitchFamily="34" charset="-128"/>
              </a:rPr>
              <a:t>Your customer </a:t>
            </a:r>
          </a:p>
        </p:txBody>
      </p:sp>
      <p:sp>
        <p:nvSpPr>
          <p:cNvPr id="24" name="Rectangle 23">
            <a:extLst>
              <a:ext uri="{FF2B5EF4-FFF2-40B4-BE49-F238E27FC236}">
                <a16:creationId xmlns:a16="http://schemas.microsoft.com/office/drawing/2014/main" id="{EAE0B093-0C9B-1B4A-9001-32261DC2646B}"/>
              </a:ext>
            </a:extLst>
          </p:cNvPr>
          <p:cNvSpPr/>
          <p:nvPr/>
        </p:nvSpPr>
        <p:spPr bwMode="gray">
          <a:xfrm>
            <a:off x="2682276" y="5690106"/>
            <a:ext cx="9008195" cy="383159"/>
          </a:xfrm>
          <a:prstGeom prst="rect">
            <a:avLst/>
          </a:prstGeom>
          <a:solidFill>
            <a:schemeClr val="bg2"/>
          </a:solidFill>
          <a:ln w="6350" algn="ctr">
            <a:noFill/>
            <a:miter lim="800000"/>
            <a:headEnd/>
            <a:tailEnd/>
          </a:ln>
        </p:spPr>
        <p:txBody>
          <a:bodyPr lIns="120000" tIns="96000" rIns="120000" bIns="96000" rtlCol="0" anchor="ctr"/>
          <a:lstStyle/>
          <a:p>
            <a:pPr algn="ctr" defTabSz="1219170" fontAlgn="base">
              <a:spcBef>
                <a:spcPct val="50000"/>
              </a:spcBef>
              <a:spcAft>
                <a:spcPct val="0"/>
              </a:spcAft>
              <a:buClr>
                <a:srgbClr val="F0AB00"/>
              </a:buClr>
              <a:buSzPct val="80000"/>
            </a:pPr>
            <a:r>
              <a:rPr lang="en-US" sz="1467" b="1" kern="0" dirty="0">
                <a:ea typeface="Arial Unicode MS" pitchFamily="34" charset="-128"/>
                <a:cs typeface="Arial Unicode MS" pitchFamily="34" charset="-128"/>
              </a:rPr>
              <a:t>Carrier</a:t>
            </a:r>
          </a:p>
        </p:txBody>
      </p:sp>
      <p:sp>
        <p:nvSpPr>
          <p:cNvPr id="26" name="Rectangle 25">
            <a:extLst>
              <a:ext uri="{FF2B5EF4-FFF2-40B4-BE49-F238E27FC236}">
                <a16:creationId xmlns:a16="http://schemas.microsoft.com/office/drawing/2014/main" id="{32125E0B-6B44-6C49-88A7-FEE876953265}"/>
              </a:ext>
            </a:extLst>
          </p:cNvPr>
          <p:cNvSpPr/>
          <p:nvPr/>
        </p:nvSpPr>
        <p:spPr bwMode="gray">
          <a:xfrm>
            <a:off x="9158507" y="5272170"/>
            <a:ext cx="2531964" cy="383159"/>
          </a:xfrm>
          <a:prstGeom prst="rect">
            <a:avLst/>
          </a:prstGeom>
          <a:solidFill>
            <a:schemeClr val="tx1">
              <a:lumMod val="50000"/>
              <a:lumOff val="50000"/>
            </a:schemeClr>
          </a:solidFill>
          <a:ln w="6350" algn="ctr">
            <a:noFill/>
            <a:miter lim="800000"/>
            <a:headEnd/>
            <a:tailEnd/>
          </a:ln>
        </p:spPr>
        <p:txBody>
          <a:bodyPr lIns="120000" tIns="96000" rIns="120000" bIns="96000" rtlCol="0" anchor="ctr"/>
          <a:lstStyle/>
          <a:p>
            <a:pPr algn="ctr" defTabSz="1219170" fontAlgn="base">
              <a:spcBef>
                <a:spcPct val="50000"/>
              </a:spcBef>
              <a:spcAft>
                <a:spcPct val="0"/>
              </a:spcAft>
              <a:buClr>
                <a:srgbClr val="F0AB00"/>
              </a:buClr>
              <a:buSzPct val="80000"/>
            </a:pPr>
            <a:r>
              <a:rPr lang="en-US" sz="1467" b="1" kern="0" dirty="0">
                <a:solidFill>
                  <a:schemeClr val="bg1"/>
                </a:solidFill>
                <a:ea typeface="Arial Unicode MS" pitchFamily="34" charset="-128"/>
                <a:cs typeface="Arial Unicode MS" pitchFamily="34" charset="-128"/>
              </a:rPr>
              <a:t>Your customer </a:t>
            </a:r>
          </a:p>
        </p:txBody>
      </p:sp>
      <p:cxnSp>
        <p:nvCxnSpPr>
          <p:cNvPr id="27" name="Straight Connector 26">
            <a:extLst>
              <a:ext uri="{FF2B5EF4-FFF2-40B4-BE49-F238E27FC236}">
                <a16:creationId xmlns:a16="http://schemas.microsoft.com/office/drawing/2014/main" id="{4B85AE76-7587-824D-9F18-C291917FCD9A}"/>
              </a:ext>
            </a:extLst>
          </p:cNvPr>
          <p:cNvCxnSpPr>
            <a:cxnSpLocks/>
            <a:endCxn id="28" idx="0"/>
          </p:cNvCxnSpPr>
          <p:nvPr/>
        </p:nvCxnSpPr>
        <p:spPr>
          <a:xfrm>
            <a:off x="3268070" y="2374358"/>
            <a:ext cx="0" cy="384136"/>
          </a:xfrm>
          <a:prstGeom prst="line">
            <a:avLst/>
          </a:prstGeom>
          <a:ln w="28575">
            <a:solidFill>
              <a:schemeClr val="accent2"/>
            </a:solidFill>
          </a:ln>
        </p:spPr>
        <p:style>
          <a:lnRef idx="1">
            <a:schemeClr val="accent5"/>
          </a:lnRef>
          <a:fillRef idx="0">
            <a:schemeClr val="accent5"/>
          </a:fillRef>
          <a:effectRef idx="0">
            <a:schemeClr val="accent5"/>
          </a:effectRef>
          <a:fontRef idx="minor">
            <a:schemeClr val="tx1"/>
          </a:fontRef>
        </p:style>
      </p:cxnSp>
      <p:sp>
        <p:nvSpPr>
          <p:cNvPr id="28" name="Oval 27">
            <a:extLst>
              <a:ext uri="{FF2B5EF4-FFF2-40B4-BE49-F238E27FC236}">
                <a16:creationId xmlns:a16="http://schemas.microsoft.com/office/drawing/2014/main" id="{D81F4CCC-9F9B-DC4C-A291-ADAE834452DB}"/>
              </a:ext>
            </a:extLst>
          </p:cNvPr>
          <p:cNvSpPr/>
          <p:nvPr/>
        </p:nvSpPr>
        <p:spPr bwMode="gray">
          <a:xfrm>
            <a:off x="3146150" y="2758494"/>
            <a:ext cx="243840" cy="243840"/>
          </a:xfrm>
          <a:prstGeom prst="ellipse">
            <a:avLst/>
          </a:prstGeom>
          <a:solidFill>
            <a:schemeClr val="bg1"/>
          </a:solidFill>
          <a:ln w="28575" algn="ctr">
            <a:solidFill>
              <a:schemeClr val="accent2"/>
            </a:solidFill>
            <a:miter lim="800000"/>
            <a:headEnd/>
            <a:tailEnd/>
          </a:ln>
        </p:spPr>
        <p:txBody>
          <a:bodyPr lIns="120000" tIns="96000" rIns="120000" bIns="96000" rtlCol="0" anchor="ctr"/>
          <a:lstStyle/>
          <a:p>
            <a:pPr algn="ctr" defTabSz="1219170" fontAlgn="base">
              <a:spcBef>
                <a:spcPct val="50000"/>
              </a:spcBef>
              <a:spcAft>
                <a:spcPct val="0"/>
              </a:spcAft>
              <a:buClr>
                <a:srgbClr val="F0AB00"/>
              </a:buClr>
              <a:buSzPct val="80000"/>
            </a:pPr>
            <a:endParaRPr lang="en-US" sz="2667" kern="0" err="1">
              <a:ea typeface="Arial Unicode MS" pitchFamily="34" charset="-128"/>
              <a:cs typeface="Arial Unicode MS" pitchFamily="34" charset="-128"/>
            </a:endParaRPr>
          </a:p>
        </p:txBody>
      </p:sp>
      <p:sp>
        <p:nvSpPr>
          <p:cNvPr id="29" name="TextBox 28">
            <a:extLst>
              <a:ext uri="{FF2B5EF4-FFF2-40B4-BE49-F238E27FC236}">
                <a16:creationId xmlns:a16="http://schemas.microsoft.com/office/drawing/2014/main" id="{725F7A48-1A40-BB47-8B89-F277A7B8695C}"/>
              </a:ext>
            </a:extLst>
          </p:cNvPr>
          <p:cNvSpPr txBox="1"/>
          <p:nvPr/>
        </p:nvSpPr>
        <p:spPr>
          <a:xfrm>
            <a:off x="7984251" y="3204412"/>
            <a:ext cx="1584865" cy="1477328"/>
          </a:xfrm>
          <a:prstGeom prst="rect">
            <a:avLst/>
          </a:prstGeom>
          <a:noFill/>
        </p:spPr>
        <p:txBody>
          <a:bodyPr wrap="square" lIns="0" tIns="0" rIns="0" bIns="0" rtlCol="0">
            <a:spAutoFit/>
          </a:bodyPr>
          <a:lstStyle/>
          <a:p>
            <a:pPr algn="ctr" fontAlgn="base">
              <a:spcBef>
                <a:spcPts val="800"/>
              </a:spcBef>
              <a:spcAft>
                <a:spcPct val="0"/>
              </a:spcAft>
              <a:buClr>
                <a:srgbClr val="F0AB00"/>
              </a:buClr>
              <a:buSzPct val="80000"/>
            </a:pPr>
            <a:r>
              <a:rPr lang="en-US" sz="1200" kern="0" dirty="0">
                <a:ea typeface="Arial Unicode MS" pitchFamily="34" charset="-128"/>
                <a:cs typeface="Arial Unicode MS" pitchFamily="34" charset="-128"/>
              </a:rPr>
              <a:t>SAP provides comprehensive API integration self-service and API documentation, based on which you create a mapping from/to your own APIs</a:t>
            </a:r>
          </a:p>
        </p:txBody>
      </p:sp>
      <p:sp>
        <p:nvSpPr>
          <p:cNvPr id="30" name="TextBox 29">
            <a:extLst>
              <a:ext uri="{FF2B5EF4-FFF2-40B4-BE49-F238E27FC236}">
                <a16:creationId xmlns:a16="http://schemas.microsoft.com/office/drawing/2014/main" id="{4A9BADBD-4F72-B64C-AC03-1A0F54B1ED5D}"/>
              </a:ext>
            </a:extLst>
          </p:cNvPr>
          <p:cNvSpPr txBox="1"/>
          <p:nvPr/>
        </p:nvSpPr>
        <p:spPr>
          <a:xfrm>
            <a:off x="4708359" y="6177382"/>
            <a:ext cx="6801852" cy="575809"/>
          </a:xfrm>
          <a:prstGeom prst="rect">
            <a:avLst/>
          </a:prstGeom>
          <a:solidFill>
            <a:schemeClr val="bg1"/>
          </a:solidFill>
          <a:ln>
            <a:noFill/>
          </a:ln>
        </p:spPr>
        <p:txBody>
          <a:bodyPr wrap="square" lIns="18000" tIns="18000" rIns="3600" bIns="3600" rtlCol="0">
            <a:spAutoFit/>
          </a:bodyPr>
          <a:lstStyle/>
          <a:p>
            <a:pPr algn="r" fontAlgn="base">
              <a:spcBef>
                <a:spcPct val="50000"/>
              </a:spcBef>
              <a:spcAft>
                <a:spcPct val="0"/>
              </a:spcAft>
              <a:buClr>
                <a:srgbClr val="F0AB00"/>
              </a:buClr>
              <a:buSzPct val="80000"/>
            </a:pPr>
            <a:r>
              <a:rPr lang="en-US" sz="900" i="1" kern="0" dirty="0">
                <a:solidFill>
                  <a:schemeClr val="tx1">
                    <a:lumMod val="65000"/>
                    <a:lumOff val="35000"/>
                  </a:schemeClr>
                </a:solidFill>
                <a:ea typeface="Arial Unicode MS" pitchFamily="34" charset="-128"/>
                <a:cs typeface="Arial Unicode MS" pitchFamily="34" charset="-128"/>
              </a:rPr>
              <a:t> * this step only applies if you prefer electronic integration between SAP LBN and your own Transportation Management System – if you prefer to use SAP LBN provided web applications only, there is no need for setting up an API integration (please note, that a hybrid approach is possible in which you leverage web applications for some processes, while you set up electronic integration for others). In case you would like to get assistance with  the integration efforts, SAP can point you to related service offerings.</a:t>
            </a:r>
          </a:p>
        </p:txBody>
      </p:sp>
    </p:spTree>
    <p:extLst>
      <p:ext uri="{BB962C8B-B14F-4D97-AF65-F5344CB8AC3E}">
        <p14:creationId xmlns:p14="http://schemas.microsoft.com/office/powerpoint/2010/main" val="16853945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QYeRWrw1z1CrgCh9cSlOfw"/>
</p:tagLst>
</file>

<file path=ppt/theme/theme1.xml><?xml version="1.0" encoding="utf-8"?>
<a:theme xmlns:a="http://schemas.openxmlformats.org/drawingml/2006/main" name="SAP 2020 16x9 white">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20_16x9_white.potx" id="{1E085704-51AD-4DA6-92AD-0EE905DEE092}" vid="{76636035-1AA7-4672-B130-A694A14AB848}"/>
    </a:ext>
  </a:extLst>
</a:theme>
</file>

<file path=ppt/theme/theme2.xml><?xml version="1.0" encoding="utf-8"?>
<a:theme xmlns:a="http://schemas.openxmlformats.org/drawingml/2006/main" name="SAP 2020 16x9 blue">
  <a:themeElements>
    <a:clrScheme name="SAP_Colors2018 - blue">
      <a:dk1>
        <a:srgbClr val="00195A"/>
      </a:dk1>
      <a:lt1>
        <a:srgbClr val="FFFFFF"/>
      </a:lt1>
      <a:dk2>
        <a:srgbClr val="CCCCCC"/>
      </a:dk2>
      <a:lt2>
        <a:srgbClr val="999999"/>
      </a:lt2>
      <a:accent1>
        <a:srgbClr val="F0AB00"/>
      </a:accent1>
      <a:accent2>
        <a:srgbClr val="666666"/>
      </a:accent2>
      <a:accent3>
        <a:srgbClr val="0076CB"/>
      </a:accent3>
      <a:accent4>
        <a:srgbClr val="4FB81C"/>
      </a:accent4>
      <a:accent5>
        <a:srgbClr val="E35500"/>
      </a:accent5>
      <a:accent6>
        <a:srgbClr val="760A85"/>
      </a:accent6>
      <a:hlink>
        <a:srgbClr val="0076CB"/>
      </a:hlink>
      <a:folHlink>
        <a:srgbClr val="0076CB"/>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20_16x9_white.potx" id="{1E085704-51AD-4DA6-92AD-0EE905DEE092}" vid="{7D7E3612-A2B4-42D1-8752-F8A970E24E32}"/>
    </a:ext>
  </a:extLst>
</a:theme>
</file>

<file path=ppt/theme/theme3.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785E7693D26FF479D8BBF4CAE84D48E" ma:contentTypeVersion="12" ma:contentTypeDescription="Create a new document." ma:contentTypeScope="" ma:versionID="57f1d91cb265bd900a34f5e9c536ff7f">
  <xsd:schema xmlns:xsd="http://www.w3.org/2001/XMLSchema" xmlns:xs="http://www.w3.org/2001/XMLSchema" xmlns:p="http://schemas.microsoft.com/office/2006/metadata/properties" xmlns:ns2="36ffbed7-2469-4baa-b77d-ff7531ef2cb4" xmlns:ns3="92824065-a7da-47f8-95d3-641f555a5741" targetNamespace="http://schemas.microsoft.com/office/2006/metadata/properties" ma:root="true" ma:fieldsID="cabeebbda6869d2a5d3dbab46bfbd4dd" ns2:_="" ns3:_="">
    <xsd:import namespace="36ffbed7-2469-4baa-b77d-ff7531ef2cb4"/>
    <xsd:import namespace="92824065-a7da-47f8-95d3-641f555a574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OCR" minOccurs="0"/>
                <xsd:element ref="ns3:SharedWithUsers" minOccurs="0"/>
                <xsd:element ref="ns3:SharedWithDetails"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6ffbed7-2469-4baa-b77d-ff7531ef2c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2824065-a7da-47f8-95d3-641f555a574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DA81D51-CB8B-4E00-A304-5985D65D0CEC}">
  <ds:schemaRefs>
    <ds:schemaRef ds:uri="http://schemas.microsoft.com/sharepoint/v3/contenttype/forms"/>
  </ds:schemaRefs>
</ds:datastoreItem>
</file>

<file path=customXml/itemProps2.xml><?xml version="1.0" encoding="utf-8"?>
<ds:datastoreItem xmlns:ds="http://schemas.openxmlformats.org/officeDocument/2006/customXml" ds:itemID="{B5A61EA0-C632-450D-8732-FBE1B6CC6F01}">
  <ds:schemaRefs>
    <ds:schemaRef ds:uri="http://schemas.microsoft.com/office/2006/documentManagement/types"/>
    <ds:schemaRef ds:uri="http://purl.org/dc/dcmitype/"/>
    <ds:schemaRef ds:uri="http://purl.org/dc/terms/"/>
    <ds:schemaRef ds:uri="http://schemas.microsoft.com/office/infopath/2007/PartnerControls"/>
    <ds:schemaRef ds:uri="http://www.w3.org/XML/1998/namespace"/>
    <ds:schemaRef ds:uri="http://purl.org/dc/elements/1.1/"/>
    <ds:schemaRef ds:uri="http://schemas.openxmlformats.org/package/2006/metadata/core-properties"/>
    <ds:schemaRef ds:uri="92824065-a7da-47f8-95d3-641f555a5741"/>
    <ds:schemaRef ds:uri="36ffbed7-2469-4baa-b77d-ff7531ef2cb4"/>
    <ds:schemaRef ds:uri="http://schemas.microsoft.com/office/2006/metadata/properties"/>
  </ds:schemaRefs>
</ds:datastoreItem>
</file>

<file path=customXml/itemProps3.xml><?xml version="1.0" encoding="utf-8"?>
<ds:datastoreItem xmlns:ds="http://schemas.openxmlformats.org/officeDocument/2006/customXml" ds:itemID="{40920036-6A4C-4BCA-9AAF-64E5C7A93D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6ffbed7-2469-4baa-b77d-ff7531ef2cb4"/>
    <ds:schemaRef ds:uri="92824065-a7da-47f8-95d3-641f555a574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SAP_2020_16x9_White</Template>
  <TotalTime>251</TotalTime>
  <Words>1102</Words>
  <Application>Microsoft Macintosh PowerPoint</Application>
  <PresentationFormat>Custom</PresentationFormat>
  <Paragraphs>161</Paragraphs>
  <Slides>15</Slides>
  <Notes>10</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15</vt:i4>
      </vt:variant>
    </vt:vector>
  </HeadingPairs>
  <TitlesOfParts>
    <vt:vector size="24" baseType="lpstr">
      <vt:lpstr>Arial</vt:lpstr>
      <vt:lpstr>BentonSans Light</vt:lpstr>
      <vt:lpstr>Courier New</vt:lpstr>
      <vt:lpstr>Symbol</vt:lpstr>
      <vt:lpstr>wingdings</vt:lpstr>
      <vt:lpstr>wingdings</vt:lpstr>
      <vt:lpstr>SAP 2020 16x9 white</vt:lpstr>
      <vt:lpstr>SAP 2020 16x9 blue</vt:lpstr>
      <vt:lpstr>think-cell Slide</vt:lpstr>
      <vt:lpstr>SAP Logistics Business Network An Introduction for API enabled Carriers</vt:lpstr>
      <vt:lpstr>SAP Logistics Business Network Increased business speed through an always on, secure network of networks</vt:lpstr>
      <vt:lpstr>PowerPoint Presentation</vt:lpstr>
      <vt:lpstr>What can you as a carrier do on  SAP Logistics Business Network?</vt:lpstr>
      <vt:lpstr>SAP Logistics Business Network Scope*</vt:lpstr>
      <vt:lpstr>Freight Order Collaboration  End-to-end collaboration for LTL + FTL shipments with your customers*</vt:lpstr>
      <vt:lpstr>PowerPoint Presentation</vt:lpstr>
      <vt:lpstr>How can you join SAP Logistics Business Network?</vt:lpstr>
      <vt:lpstr>SAP Logistics Business Network Typical customer (shipper/freight forwarder) driven onboarding process</vt:lpstr>
      <vt:lpstr>Are there costs involved? </vt:lpstr>
      <vt:lpstr>Basic Membership</vt:lpstr>
      <vt:lpstr>Further Information</vt:lpstr>
      <vt:lpstr>Where to find more information</vt:lpstr>
      <vt:lpstr>Thank you.</vt:lpstr>
      <vt:lpstr>PowerPoint Presentation</vt:lpstr>
    </vt:vector>
  </TitlesOfParts>
  <Manager/>
  <Company>SAP</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L1 SAP LBN fc</dc:title>
  <dc:subject/>
  <dc:creator>SAP SE</dc:creator>
  <cp:keywords>2020/16:9/white</cp:keywords>
  <dc:description/>
  <cp:lastModifiedBy>Hamlescher, Sabine</cp:lastModifiedBy>
  <cp:revision>27</cp:revision>
  <dcterms:created xsi:type="dcterms:W3CDTF">2020-01-23T13:03:10Z</dcterms:created>
  <dcterms:modified xsi:type="dcterms:W3CDTF">2020-10-02T11:04:50Z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y fmtid="{D5CDD505-2E9C-101B-9397-08002B2CF9AE}" pid="8" name="ContentTypeId">
    <vt:lpwstr>0x0101002785E7693D26FF479D8BBF4CAE84D48E</vt:lpwstr>
  </property>
</Properties>
</file>